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1"/>
  </p:notesMasterIdLst>
  <p:sldIdLst>
    <p:sldId id="257" r:id="rId2"/>
    <p:sldId id="260" r:id="rId3"/>
    <p:sldId id="261" r:id="rId4"/>
    <p:sldId id="292" r:id="rId5"/>
    <p:sldId id="293" r:id="rId6"/>
    <p:sldId id="294" r:id="rId7"/>
    <p:sldId id="295" r:id="rId8"/>
    <p:sldId id="296" r:id="rId9"/>
    <p:sldId id="262" r:id="rId10"/>
    <p:sldId id="278" r:id="rId11"/>
    <p:sldId id="263" r:id="rId12"/>
    <p:sldId id="264" r:id="rId13"/>
    <p:sldId id="284" r:id="rId14"/>
    <p:sldId id="275" r:id="rId15"/>
    <p:sldId id="285" r:id="rId16"/>
    <p:sldId id="270" r:id="rId17"/>
    <p:sldId id="288" r:id="rId18"/>
    <p:sldId id="276" r:id="rId19"/>
    <p:sldId id="283" r:id="rId20"/>
    <p:sldId id="269" r:id="rId21"/>
    <p:sldId id="286" r:id="rId22"/>
    <p:sldId id="289" r:id="rId23"/>
    <p:sldId id="290" r:id="rId24"/>
    <p:sldId id="291" r:id="rId25"/>
    <p:sldId id="271" r:id="rId26"/>
    <p:sldId id="282" r:id="rId27"/>
    <p:sldId id="273" r:id="rId28"/>
    <p:sldId id="281" r:id="rId29"/>
    <p:sldId id="287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D6D19-FEE0-4A59-9422-4986D6FF929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4F135D-F2AE-46E4-949F-3897F864016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/>
              </a:solidFill>
            </a:rPr>
            <a:t>Эмоциональные особенности</a:t>
          </a:r>
          <a:endParaRPr lang="ru-RU" sz="1400" b="1" dirty="0">
            <a:solidFill>
              <a:schemeClr val="bg2"/>
            </a:solidFill>
          </a:endParaRPr>
        </a:p>
      </dgm:t>
    </dgm:pt>
    <dgm:pt modelId="{6BF15B46-6AD8-4BB4-A231-63B795B52262}" type="parTrans" cxnId="{4965A814-023C-4C93-B1B5-CBE4BB6A65AC}">
      <dgm:prSet/>
      <dgm:spPr/>
      <dgm:t>
        <a:bodyPr/>
        <a:lstStyle/>
        <a:p>
          <a:endParaRPr lang="ru-RU"/>
        </a:p>
      </dgm:t>
    </dgm:pt>
    <dgm:pt modelId="{261C06AA-20DD-465E-82BE-0EB84C1725A2}" type="sibTrans" cxnId="{4965A814-023C-4C93-B1B5-CBE4BB6A65AC}">
      <dgm:prSet/>
      <dgm:spPr/>
      <dgm:t>
        <a:bodyPr/>
        <a:lstStyle/>
        <a:p>
          <a:endParaRPr lang="ru-RU" dirty="0"/>
        </a:p>
      </dgm:t>
    </dgm:pt>
    <dgm:pt modelId="{45F1939B-120B-40C1-BD0E-FFCDF3DC0FB3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Лидерские проявления</a:t>
          </a:r>
          <a:endParaRPr lang="ru-RU" b="1" dirty="0">
            <a:solidFill>
              <a:schemeClr val="bg2"/>
            </a:solidFill>
          </a:endParaRPr>
        </a:p>
      </dgm:t>
    </dgm:pt>
    <dgm:pt modelId="{E87E8CAE-4CDD-430C-A4CF-62A14523A21C}" type="parTrans" cxnId="{4224E2A1-FA3F-4907-9038-F5B74F99F8C7}">
      <dgm:prSet/>
      <dgm:spPr/>
      <dgm:t>
        <a:bodyPr/>
        <a:lstStyle/>
        <a:p>
          <a:endParaRPr lang="ru-RU"/>
        </a:p>
      </dgm:t>
    </dgm:pt>
    <dgm:pt modelId="{7C02EB4D-4E27-4723-B2D9-FC71009283BC}" type="sibTrans" cxnId="{4224E2A1-FA3F-4907-9038-F5B74F99F8C7}">
      <dgm:prSet/>
      <dgm:spPr/>
      <dgm:t>
        <a:bodyPr/>
        <a:lstStyle/>
        <a:p>
          <a:endParaRPr lang="ru-RU"/>
        </a:p>
      </dgm:t>
    </dgm:pt>
    <dgm:pt modelId="{434DCC8F-C4EC-4F24-BA79-E250E264C70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/>
              </a:solidFill>
            </a:rPr>
            <a:t>Гиперактивность</a:t>
          </a:r>
          <a:endParaRPr lang="ru-RU" sz="1400" b="1" dirty="0">
            <a:solidFill>
              <a:schemeClr val="bg2"/>
            </a:solidFill>
          </a:endParaRPr>
        </a:p>
      </dgm:t>
    </dgm:pt>
    <dgm:pt modelId="{2AE8C571-FE31-4F80-9C26-ECC6CA4464AA}" type="parTrans" cxnId="{97E88659-DA43-4770-9C68-CC4E0D72018D}">
      <dgm:prSet/>
      <dgm:spPr/>
      <dgm:t>
        <a:bodyPr/>
        <a:lstStyle/>
        <a:p>
          <a:endParaRPr lang="ru-RU"/>
        </a:p>
      </dgm:t>
    </dgm:pt>
    <dgm:pt modelId="{FD1DEF05-3BB0-44C5-8E2B-2CBE902A87E7}" type="sibTrans" cxnId="{97E88659-DA43-4770-9C68-CC4E0D72018D}">
      <dgm:prSet/>
      <dgm:spPr/>
      <dgm:t>
        <a:bodyPr/>
        <a:lstStyle/>
        <a:p>
          <a:endParaRPr lang="ru-RU"/>
        </a:p>
      </dgm:t>
    </dgm:pt>
    <dgm:pt modelId="{AAAB9C5A-1F8F-486A-A21F-0FCA5C1E60A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/>
              </a:solidFill>
            </a:rPr>
            <a:t>Впечатлительност</a:t>
          </a:r>
          <a:r>
            <a:rPr lang="ru-RU" sz="1400" dirty="0" smtClean="0">
              <a:solidFill>
                <a:schemeClr val="bg2"/>
              </a:solidFill>
            </a:rPr>
            <a:t>ь</a:t>
          </a:r>
          <a:endParaRPr lang="ru-RU" sz="1400" dirty="0">
            <a:solidFill>
              <a:schemeClr val="bg2"/>
            </a:solidFill>
          </a:endParaRPr>
        </a:p>
      </dgm:t>
    </dgm:pt>
    <dgm:pt modelId="{B462E38D-EB43-436D-AA4A-7F42BC88E1A8}" type="parTrans" cxnId="{6F080381-928B-4AF0-8A9E-6D5C486BCBA8}">
      <dgm:prSet/>
      <dgm:spPr/>
      <dgm:t>
        <a:bodyPr/>
        <a:lstStyle/>
        <a:p>
          <a:endParaRPr lang="ru-RU"/>
        </a:p>
      </dgm:t>
    </dgm:pt>
    <dgm:pt modelId="{1321D4A9-7E0E-485F-AB03-A15AD5EE4098}" type="sibTrans" cxnId="{6F080381-928B-4AF0-8A9E-6D5C486BCBA8}">
      <dgm:prSet/>
      <dgm:spPr/>
      <dgm:t>
        <a:bodyPr/>
        <a:lstStyle/>
        <a:p>
          <a:endParaRPr lang="ru-RU"/>
        </a:p>
      </dgm:t>
    </dgm:pt>
    <dgm:pt modelId="{076038C2-29A0-4397-B38A-3C86AA34F9C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/>
              </a:solidFill>
            </a:rPr>
            <a:t>Тревожность</a:t>
          </a:r>
          <a:endParaRPr lang="ru-RU" sz="1400" b="1" dirty="0">
            <a:solidFill>
              <a:schemeClr val="bg2"/>
            </a:solidFill>
          </a:endParaRPr>
        </a:p>
      </dgm:t>
    </dgm:pt>
    <dgm:pt modelId="{28B40285-F073-4095-9D67-8B6FAAFB887D}" type="parTrans" cxnId="{9C026471-E405-48AA-AC6B-996EAFFB0B97}">
      <dgm:prSet/>
      <dgm:spPr/>
      <dgm:t>
        <a:bodyPr/>
        <a:lstStyle/>
        <a:p>
          <a:endParaRPr lang="ru-RU"/>
        </a:p>
      </dgm:t>
    </dgm:pt>
    <dgm:pt modelId="{82EA46A2-519F-48AC-996A-C416EA2DC68E}" type="sibTrans" cxnId="{9C026471-E405-48AA-AC6B-996EAFFB0B97}">
      <dgm:prSet/>
      <dgm:spPr/>
      <dgm:t>
        <a:bodyPr/>
        <a:lstStyle/>
        <a:p>
          <a:endParaRPr lang="ru-RU"/>
        </a:p>
      </dgm:t>
    </dgm:pt>
    <dgm:pt modelId="{5DEF6DCE-F6D9-4B5E-AF80-5BE66B6C38F1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Специальные способности</a:t>
          </a:r>
          <a:endParaRPr lang="ru-RU" b="1" dirty="0">
            <a:solidFill>
              <a:schemeClr val="bg2"/>
            </a:solidFill>
          </a:endParaRPr>
        </a:p>
      </dgm:t>
    </dgm:pt>
    <dgm:pt modelId="{FA684D34-F152-415D-BCA5-277A7727730B}" type="parTrans" cxnId="{5E423931-605E-4D5F-A23C-7A8C26E448D4}">
      <dgm:prSet/>
      <dgm:spPr/>
      <dgm:t>
        <a:bodyPr/>
        <a:lstStyle/>
        <a:p>
          <a:endParaRPr lang="ru-RU"/>
        </a:p>
      </dgm:t>
    </dgm:pt>
    <dgm:pt modelId="{06A10AEB-92DA-41C6-BDE6-86CB3891A5A3}" type="sibTrans" cxnId="{5E423931-605E-4D5F-A23C-7A8C26E448D4}">
      <dgm:prSet/>
      <dgm:spPr/>
      <dgm:t>
        <a:bodyPr/>
        <a:lstStyle/>
        <a:p>
          <a:endParaRPr lang="ru-RU"/>
        </a:p>
      </dgm:t>
    </dgm:pt>
    <dgm:pt modelId="{A837C611-7B3B-44D3-8CEA-4208B3206FE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/>
              </a:solidFill>
            </a:rPr>
            <a:t>Тип темперамента</a:t>
          </a:r>
          <a:endParaRPr lang="ru-RU" sz="1400" b="1" dirty="0">
            <a:solidFill>
              <a:schemeClr val="bg2"/>
            </a:solidFill>
          </a:endParaRPr>
        </a:p>
      </dgm:t>
    </dgm:pt>
    <dgm:pt modelId="{B6AD9FEC-0DA6-4FD4-8FFB-974BB5DD16BC}" type="parTrans" cxnId="{486A9A63-0F6D-4133-A6CA-8A6375D92252}">
      <dgm:prSet/>
      <dgm:spPr/>
      <dgm:t>
        <a:bodyPr/>
        <a:lstStyle/>
        <a:p>
          <a:endParaRPr lang="ru-RU"/>
        </a:p>
      </dgm:t>
    </dgm:pt>
    <dgm:pt modelId="{2A079FAC-B42D-4176-A39E-21073EA88FAA}" type="sibTrans" cxnId="{486A9A63-0F6D-4133-A6CA-8A6375D92252}">
      <dgm:prSet/>
      <dgm:spPr/>
      <dgm:t>
        <a:bodyPr/>
        <a:lstStyle/>
        <a:p>
          <a:endParaRPr lang="ru-RU"/>
        </a:p>
      </dgm:t>
    </dgm:pt>
    <dgm:pt modelId="{20B3C67B-7829-4167-A6CF-77C39FFC58D3}" type="pres">
      <dgm:prSet presAssocID="{5E0D6D19-FEE0-4A59-9422-4986D6FF92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DD160-172E-4206-8A22-E9C5AE7B9154}" type="pres">
      <dgm:prSet presAssocID="{5E0D6D19-FEE0-4A59-9422-4986D6FF929B}" presName="cycle" presStyleCnt="0"/>
      <dgm:spPr/>
    </dgm:pt>
    <dgm:pt modelId="{74002EAF-EC10-486B-925D-736718973CF2}" type="pres">
      <dgm:prSet presAssocID="{214F135D-F2AE-46E4-949F-3897F8640168}" presName="nodeFirstNode" presStyleLbl="node1" presStyleIdx="0" presStyleCnt="7" custScaleX="138234" custScaleY="149297" custRadScaleRad="89487" custRadScaleInc="-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6FA71-7DC9-4A5A-BE87-2BEEE8F4976E}" type="pres">
      <dgm:prSet presAssocID="{261C06AA-20DD-465E-82BE-0EB84C1725A2}" presName="sibTransFirstNode" presStyleLbl="bgShp" presStyleIdx="0" presStyleCnt="1" custLinFactNeighborX="236" custLinFactNeighborY="-1334"/>
      <dgm:spPr/>
      <dgm:t>
        <a:bodyPr/>
        <a:lstStyle/>
        <a:p>
          <a:endParaRPr lang="ru-RU"/>
        </a:p>
      </dgm:t>
    </dgm:pt>
    <dgm:pt modelId="{8601134F-63DE-4C53-9ACB-9543365BC993}" type="pres">
      <dgm:prSet presAssocID="{5DEF6DCE-F6D9-4B5E-AF80-5BE66B6C38F1}" presName="nodeFollowingNodes" presStyleLbl="node1" presStyleIdx="1" presStyleCnt="7" custScaleY="145269" custRadScaleRad="151298" custRadScaleInc="15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13EB-B188-4228-9AF8-17D231A59CD5}" type="pres">
      <dgm:prSet presAssocID="{45F1939B-120B-40C1-BD0E-FFCDF3DC0FB3}" presName="nodeFollowingNodes" presStyleLbl="node1" presStyleIdx="2" presStyleCnt="7" custScaleY="140012" custRadScaleRad="147866" custRadScaleInc="-22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63D9B-5754-4ECE-8971-CF33808AF0B9}" type="pres">
      <dgm:prSet presAssocID="{434DCC8F-C4EC-4F24-BA79-E250E264C70B}" presName="nodeFollowingNodes" presStyleLbl="node1" presStyleIdx="3" presStyleCnt="7" custScaleX="148155" custScaleY="166720" custRadScaleRad="115243" custRadScaleInc="-44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D59E9-1B51-4AF7-9C96-DD86A8F7E30F}" type="pres">
      <dgm:prSet presAssocID="{AAAB9C5A-1F8F-486A-A21F-0FCA5C1E60AE}" presName="nodeFollowingNodes" presStyleLbl="node1" presStyleIdx="4" presStyleCnt="7" custScaleX="147192" custScaleY="163353" custRadScaleRad="112297" custRadScaleInc="43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F39AD-5741-4804-ABFC-7B76510D790D}" type="pres">
      <dgm:prSet presAssocID="{076038C2-29A0-4397-B38A-3C86AA34F9CF}" presName="nodeFollowingNodes" presStyleLbl="node1" presStyleIdx="5" presStyleCnt="7" custScaleY="166881" custRadScaleRad="119831" custRadScaleInc="25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3B515-BC48-4284-83D7-8F77848F7AC3}" type="pres">
      <dgm:prSet presAssocID="{A837C611-7B3B-44D3-8CEA-4208B3206FEA}" presName="nodeFollowingNodes" presStyleLbl="node1" presStyleIdx="6" presStyleCnt="7" custScaleX="138961" custScaleY="161287" custRadScaleRad="140595" custRadScaleInc="-18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CBCF3-A09C-468A-97EB-E13B8C34A10C}" type="presOf" srcId="{434DCC8F-C4EC-4F24-BA79-E250E264C70B}" destId="{51663D9B-5754-4ECE-8971-CF33808AF0B9}" srcOrd="0" destOrd="0" presId="urn:microsoft.com/office/officeart/2005/8/layout/cycle3"/>
    <dgm:cxn modelId="{4965A814-023C-4C93-B1B5-CBE4BB6A65AC}" srcId="{5E0D6D19-FEE0-4A59-9422-4986D6FF929B}" destId="{214F135D-F2AE-46E4-949F-3897F8640168}" srcOrd="0" destOrd="0" parTransId="{6BF15B46-6AD8-4BB4-A231-63B795B52262}" sibTransId="{261C06AA-20DD-465E-82BE-0EB84C1725A2}"/>
    <dgm:cxn modelId="{121AD4D4-A528-4349-9203-3E6E1012187C}" type="presOf" srcId="{AAAB9C5A-1F8F-486A-A21F-0FCA5C1E60AE}" destId="{875D59E9-1B51-4AF7-9C96-DD86A8F7E30F}" srcOrd="0" destOrd="0" presId="urn:microsoft.com/office/officeart/2005/8/layout/cycle3"/>
    <dgm:cxn modelId="{C713EF99-8C05-4C0D-9F9B-D10003C62741}" type="presOf" srcId="{A837C611-7B3B-44D3-8CEA-4208B3206FEA}" destId="{C3E3B515-BC48-4284-83D7-8F77848F7AC3}" srcOrd="0" destOrd="0" presId="urn:microsoft.com/office/officeart/2005/8/layout/cycle3"/>
    <dgm:cxn modelId="{5E423931-605E-4D5F-A23C-7A8C26E448D4}" srcId="{5E0D6D19-FEE0-4A59-9422-4986D6FF929B}" destId="{5DEF6DCE-F6D9-4B5E-AF80-5BE66B6C38F1}" srcOrd="1" destOrd="0" parTransId="{FA684D34-F152-415D-BCA5-277A7727730B}" sibTransId="{06A10AEB-92DA-41C6-BDE6-86CB3891A5A3}"/>
    <dgm:cxn modelId="{A28CFCB3-5327-4135-8F6B-F01E982796DF}" type="presOf" srcId="{261C06AA-20DD-465E-82BE-0EB84C1725A2}" destId="{1B86FA71-7DC9-4A5A-BE87-2BEEE8F4976E}" srcOrd="0" destOrd="0" presId="urn:microsoft.com/office/officeart/2005/8/layout/cycle3"/>
    <dgm:cxn modelId="{6F080381-928B-4AF0-8A9E-6D5C486BCBA8}" srcId="{5E0D6D19-FEE0-4A59-9422-4986D6FF929B}" destId="{AAAB9C5A-1F8F-486A-A21F-0FCA5C1E60AE}" srcOrd="4" destOrd="0" parTransId="{B462E38D-EB43-436D-AA4A-7F42BC88E1A8}" sibTransId="{1321D4A9-7E0E-485F-AB03-A15AD5EE4098}"/>
    <dgm:cxn modelId="{486A9A63-0F6D-4133-A6CA-8A6375D92252}" srcId="{5E0D6D19-FEE0-4A59-9422-4986D6FF929B}" destId="{A837C611-7B3B-44D3-8CEA-4208B3206FEA}" srcOrd="6" destOrd="0" parTransId="{B6AD9FEC-0DA6-4FD4-8FFB-974BB5DD16BC}" sibTransId="{2A079FAC-B42D-4176-A39E-21073EA88FAA}"/>
    <dgm:cxn modelId="{9C026471-E405-48AA-AC6B-996EAFFB0B97}" srcId="{5E0D6D19-FEE0-4A59-9422-4986D6FF929B}" destId="{076038C2-29A0-4397-B38A-3C86AA34F9CF}" srcOrd="5" destOrd="0" parTransId="{28B40285-F073-4095-9D67-8B6FAAFB887D}" sibTransId="{82EA46A2-519F-48AC-996A-C416EA2DC68E}"/>
    <dgm:cxn modelId="{97E88659-DA43-4770-9C68-CC4E0D72018D}" srcId="{5E0D6D19-FEE0-4A59-9422-4986D6FF929B}" destId="{434DCC8F-C4EC-4F24-BA79-E250E264C70B}" srcOrd="3" destOrd="0" parTransId="{2AE8C571-FE31-4F80-9C26-ECC6CA4464AA}" sibTransId="{FD1DEF05-3BB0-44C5-8E2B-2CBE902A87E7}"/>
    <dgm:cxn modelId="{5B96E390-AC7B-452B-B336-888EAB84A1D5}" type="presOf" srcId="{076038C2-29A0-4397-B38A-3C86AA34F9CF}" destId="{0AAF39AD-5741-4804-ABFC-7B76510D790D}" srcOrd="0" destOrd="0" presId="urn:microsoft.com/office/officeart/2005/8/layout/cycle3"/>
    <dgm:cxn modelId="{BCD950F3-F09F-478F-A2B9-505E80387667}" type="presOf" srcId="{5E0D6D19-FEE0-4A59-9422-4986D6FF929B}" destId="{20B3C67B-7829-4167-A6CF-77C39FFC58D3}" srcOrd="0" destOrd="0" presId="urn:microsoft.com/office/officeart/2005/8/layout/cycle3"/>
    <dgm:cxn modelId="{99C1D12A-8533-4D03-9B91-4F0127F89AF8}" type="presOf" srcId="{5DEF6DCE-F6D9-4B5E-AF80-5BE66B6C38F1}" destId="{8601134F-63DE-4C53-9ACB-9543365BC993}" srcOrd="0" destOrd="0" presId="urn:microsoft.com/office/officeart/2005/8/layout/cycle3"/>
    <dgm:cxn modelId="{4224E2A1-FA3F-4907-9038-F5B74F99F8C7}" srcId="{5E0D6D19-FEE0-4A59-9422-4986D6FF929B}" destId="{45F1939B-120B-40C1-BD0E-FFCDF3DC0FB3}" srcOrd="2" destOrd="0" parTransId="{E87E8CAE-4CDD-430C-A4CF-62A14523A21C}" sibTransId="{7C02EB4D-4E27-4723-B2D9-FC71009283BC}"/>
    <dgm:cxn modelId="{BCDD6611-8B5C-4B5B-B8BB-96A1AFA3291C}" type="presOf" srcId="{214F135D-F2AE-46E4-949F-3897F8640168}" destId="{74002EAF-EC10-486B-925D-736718973CF2}" srcOrd="0" destOrd="0" presId="urn:microsoft.com/office/officeart/2005/8/layout/cycle3"/>
    <dgm:cxn modelId="{E2E66EFA-1E88-465B-B311-1E0FC0602FE6}" type="presOf" srcId="{45F1939B-120B-40C1-BD0E-FFCDF3DC0FB3}" destId="{FA9A13EB-B188-4228-9AF8-17D231A59CD5}" srcOrd="0" destOrd="0" presId="urn:microsoft.com/office/officeart/2005/8/layout/cycle3"/>
    <dgm:cxn modelId="{98D66976-FF3D-4899-B4B7-CADA3E39C224}" type="presParOf" srcId="{20B3C67B-7829-4167-A6CF-77C39FFC58D3}" destId="{F32DD160-172E-4206-8A22-E9C5AE7B9154}" srcOrd="0" destOrd="0" presId="urn:microsoft.com/office/officeart/2005/8/layout/cycle3"/>
    <dgm:cxn modelId="{F8CB0E39-6F67-4B2C-A40E-786DE7A88B00}" type="presParOf" srcId="{F32DD160-172E-4206-8A22-E9C5AE7B9154}" destId="{74002EAF-EC10-486B-925D-736718973CF2}" srcOrd="0" destOrd="0" presId="urn:microsoft.com/office/officeart/2005/8/layout/cycle3"/>
    <dgm:cxn modelId="{DEB39AB7-107C-4987-B14C-536ED0EC9384}" type="presParOf" srcId="{F32DD160-172E-4206-8A22-E9C5AE7B9154}" destId="{1B86FA71-7DC9-4A5A-BE87-2BEEE8F4976E}" srcOrd="1" destOrd="0" presId="urn:microsoft.com/office/officeart/2005/8/layout/cycle3"/>
    <dgm:cxn modelId="{6F3AFDA6-3F6E-42C6-91E0-5B87C49A37CF}" type="presParOf" srcId="{F32DD160-172E-4206-8A22-E9C5AE7B9154}" destId="{8601134F-63DE-4C53-9ACB-9543365BC993}" srcOrd="2" destOrd="0" presId="urn:microsoft.com/office/officeart/2005/8/layout/cycle3"/>
    <dgm:cxn modelId="{E5FA0932-6B70-436B-88E2-B8E2FF2D4354}" type="presParOf" srcId="{F32DD160-172E-4206-8A22-E9C5AE7B9154}" destId="{FA9A13EB-B188-4228-9AF8-17D231A59CD5}" srcOrd="3" destOrd="0" presId="urn:microsoft.com/office/officeart/2005/8/layout/cycle3"/>
    <dgm:cxn modelId="{75AA763E-1114-42B6-8F95-633E06E6DF0F}" type="presParOf" srcId="{F32DD160-172E-4206-8A22-E9C5AE7B9154}" destId="{51663D9B-5754-4ECE-8971-CF33808AF0B9}" srcOrd="4" destOrd="0" presId="urn:microsoft.com/office/officeart/2005/8/layout/cycle3"/>
    <dgm:cxn modelId="{A8CD9398-3DA5-4EA5-A2EF-819B83E46458}" type="presParOf" srcId="{F32DD160-172E-4206-8A22-E9C5AE7B9154}" destId="{875D59E9-1B51-4AF7-9C96-DD86A8F7E30F}" srcOrd="5" destOrd="0" presId="urn:microsoft.com/office/officeart/2005/8/layout/cycle3"/>
    <dgm:cxn modelId="{9FFD41A2-1751-44DA-A6B0-2677DC16C5A8}" type="presParOf" srcId="{F32DD160-172E-4206-8A22-E9C5AE7B9154}" destId="{0AAF39AD-5741-4804-ABFC-7B76510D790D}" srcOrd="6" destOrd="0" presId="urn:microsoft.com/office/officeart/2005/8/layout/cycle3"/>
    <dgm:cxn modelId="{5188609A-78D2-4A64-8346-7D1DE3575A04}" type="presParOf" srcId="{F32DD160-172E-4206-8A22-E9C5AE7B9154}" destId="{C3E3B515-BC48-4284-83D7-8F77848F7AC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73102-4FFD-4E79-A77E-2ABE5D2E77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EA8B6E-DB44-46F0-A120-BB25D923DC18}">
      <dgm:prSet phldrT="[Текст]"/>
      <dgm:spPr/>
      <dgm:t>
        <a:bodyPr/>
        <a:lstStyle/>
        <a:p>
          <a:r>
            <a:rPr lang="ru-RU" dirty="0" smtClean="0">
              <a:solidFill>
                <a:schemeClr val="bg2"/>
              </a:solidFill>
            </a:rPr>
            <a:t>Темп и особенности развития</a:t>
          </a:r>
          <a:endParaRPr lang="ru-RU" dirty="0">
            <a:solidFill>
              <a:schemeClr val="bg2"/>
            </a:solidFill>
          </a:endParaRPr>
        </a:p>
      </dgm:t>
    </dgm:pt>
    <dgm:pt modelId="{793DF95F-BD3F-48DE-A204-868B322EE2FE}" type="parTrans" cxnId="{23BBCB72-E4E6-4007-94AD-D5C47FA097F7}">
      <dgm:prSet/>
      <dgm:spPr/>
      <dgm:t>
        <a:bodyPr/>
        <a:lstStyle/>
        <a:p>
          <a:endParaRPr lang="ru-RU"/>
        </a:p>
      </dgm:t>
    </dgm:pt>
    <dgm:pt modelId="{C9C5C29C-4289-4E15-A31F-A9D9E9B73DBA}" type="sibTrans" cxnId="{23BBCB72-E4E6-4007-94AD-D5C47FA097F7}">
      <dgm:prSet/>
      <dgm:spPr/>
      <dgm:t>
        <a:bodyPr/>
        <a:lstStyle/>
        <a:p>
          <a:endParaRPr lang="ru-RU"/>
        </a:p>
      </dgm:t>
    </dgm:pt>
    <dgm:pt modelId="{DE73C19C-1CAB-4248-94BE-FEE897FFCD29}">
      <dgm:prSet phldrT="[Текст]"/>
      <dgm:spPr/>
      <dgm:t>
        <a:bodyPr/>
        <a:lstStyle/>
        <a:p>
          <a:r>
            <a:rPr lang="ru-RU" dirty="0" smtClean="0">
              <a:solidFill>
                <a:schemeClr val="bg2"/>
              </a:solidFill>
            </a:rPr>
            <a:t>Соматическое здоровье</a:t>
          </a:r>
          <a:endParaRPr lang="ru-RU" dirty="0">
            <a:solidFill>
              <a:schemeClr val="bg2"/>
            </a:solidFill>
          </a:endParaRPr>
        </a:p>
      </dgm:t>
    </dgm:pt>
    <dgm:pt modelId="{19CCF8EB-974E-4355-A8A7-B94C1150B6D5}" type="parTrans" cxnId="{EF7D29DF-16CB-42EC-9B17-BD4C96560399}">
      <dgm:prSet/>
      <dgm:spPr/>
      <dgm:t>
        <a:bodyPr/>
        <a:lstStyle/>
        <a:p>
          <a:endParaRPr lang="ru-RU"/>
        </a:p>
      </dgm:t>
    </dgm:pt>
    <dgm:pt modelId="{D7A9D3AF-CF18-499E-A443-B4435897B7F6}" type="sibTrans" cxnId="{EF7D29DF-16CB-42EC-9B17-BD4C96560399}">
      <dgm:prSet/>
      <dgm:spPr/>
      <dgm:t>
        <a:bodyPr/>
        <a:lstStyle/>
        <a:p>
          <a:endParaRPr lang="ru-RU"/>
        </a:p>
      </dgm:t>
    </dgm:pt>
    <dgm:pt modelId="{AD34BCD4-8ACB-4355-AAF2-E233708B1BED}">
      <dgm:prSet phldrT="[Текст]"/>
      <dgm:spPr/>
      <dgm:t>
        <a:bodyPr/>
        <a:lstStyle/>
        <a:p>
          <a:r>
            <a:rPr lang="ru-RU" dirty="0" smtClean="0">
              <a:solidFill>
                <a:schemeClr val="bg2"/>
              </a:solidFill>
            </a:rPr>
            <a:t>Развитие фонематического слуха</a:t>
          </a:r>
          <a:endParaRPr lang="ru-RU" dirty="0">
            <a:solidFill>
              <a:schemeClr val="bg2"/>
            </a:solidFill>
          </a:endParaRPr>
        </a:p>
      </dgm:t>
    </dgm:pt>
    <dgm:pt modelId="{31522C05-D21A-4755-A0E4-4A0BB3AFB7E4}" type="parTrans" cxnId="{603EC9B2-04C1-4806-B878-95C93F24A150}">
      <dgm:prSet/>
      <dgm:spPr/>
      <dgm:t>
        <a:bodyPr/>
        <a:lstStyle/>
        <a:p>
          <a:endParaRPr lang="ru-RU"/>
        </a:p>
      </dgm:t>
    </dgm:pt>
    <dgm:pt modelId="{9BE66AFD-31D6-4C8F-ACF5-31BF1CECF27B}" type="sibTrans" cxnId="{603EC9B2-04C1-4806-B878-95C93F24A150}">
      <dgm:prSet/>
      <dgm:spPr/>
      <dgm:t>
        <a:bodyPr/>
        <a:lstStyle/>
        <a:p>
          <a:endParaRPr lang="ru-RU"/>
        </a:p>
      </dgm:t>
    </dgm:pt>
    <dgm:pt modelId="{1F45D950-3D52-4D18-835B-9C70D0FE850A}">
      <dgm:prSet phldrT="[Текст]"/>
      <dgm:spPr/>
      <dgm:t>
        <a:bodyPr/>
        <a:lstStyle/>
        <a:p>
          <a:r>
            <a:rPr lang="ru-RU" dirty="0" smtClean="0">
              <a:solidFill>
                <a:schemeClr val="bg2"/>
              </a:solidFill>
            </a:rPr>
            <a:t>Словарное развитие</a:t>
          </a:r>
          <a:endParaRPr lang="ru-RU" dirty="0">
            <a:solidFill>
              <a:schemeClr val="bg2"/>
            </a:solidFill>
          </a:endParaRPr>
        </a:p>
      </dgm:t>
    </dgm:pt>
    <dgm:pt modelId="{DA2B5306-4598-4BD3-B4E2-6188C5E792D9}" type="parTrans" cxnId="{7A331E2B-40EC-4893-8726-FFDBC9EF2548}">
      <dgm:prSet/>
      <dgm:spPr/>
      <dgm:t>
        <a:bodyPr/>
        <a:lstStyle/>
        <a:p>
          <a:endParaRPr lang="ru-RU"/>
        </a:p>
      </dgm:t>
    </dgm:pt>
    <dgm:pt modelId="{9C9990BE-7DDF-456E-B110-4471CEACF3D1}" type="sibTrans" cxnId="{7A331E2B-40EC-4893-8726-FFDBC9EF2548}">
      <dgm:prSet/>
      <dgm:spPr/>
      <dgm:t>
        <a:bodyPr/>
        <a:lstStyle/>
        <a:p>
          <a:endParaRPr lang="ru-RU"/>
        </a:p>
      </dgm:t>
    </dgm:pt>
    <dgm:pt modelId="{F88ED595-2F38-4C2C-A927-AA779E03EB32}">
      <dgm:prSet phldrT="[Текст]"/>
      <dgm:spPr/>
      <dgm:t>
        <a:bodyPr/>
        <a:lstStyle/>
        <a:p>
          <a:r>
            <a:rPr lang="ru-RU" dirty="0" smtClean="0">
              <a:solidFill>
                <a:schemeClr val="bg2"/>
              </a:solidFill>
            </a:rPr>
            <a:t>Умозаключения и память</a:t>
          </a:r>
          <a:endParaRPr lang="ru-RU" dirty="0">
            <a:solidFill>
              <a:schemeClr val="bg2"/>
            </a:solidFill>
          </a:endParaRPr>
        </a:p>
      </dgm:t>
    </dgm:pt>
    <dgm:pt modelId="{1E6623CB-AA05-45CE-8F9F-572ABE1E7AAC}" type="parTrans" cxnId="{B32B9FFC-ED78-41F3-BBFD-A579F875F238}">
      <dgm:prSet/>
      <dgm:spPr/>
      <dgm:t>
        <a:bodyPr/>
        <a:lstStyle/>
        <a:p>
          <a:endParaRPr lang="ru-RU"/>
        </a:p>
      </dgm:t>
    </dgm:pt>
    <dgm:pt modelId="{B0566E46-2CED-453E-BF52-F70998F515D7}" type="sibTrans" cxnId="{B32B9FFC-ED78-41F3-BBFD-A579F875F238}">
      <dgm:prSet/>
      <dgm:spPr/>
      <dgm:t>
        <a:bodyPr/>
        <a:lstStyle/>
        <a:p>
          <a:endParaRPr lang="ru-RU"/>
        </a:p>
      </dgm:t>
    </dgm:pt>
    <dgm:pt modelId="{48D70055-BC89-4900-8734-ECF10DD53BB8}" type="pres">
      <dgm:prSet presAssocID="{56573102-4FFD-4E79-A77E-2ABE5D2E77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9B43F-C585-4CEF-AEA7-7E3012104C20}" type="pres">
      <dgm:prSet presAssocID="{5FEA8B6E-DB44-46F0-A120-BB25D923DC18}" presName="node" presStyleLbl="node1" presStyleIdx="0" presStyleCnt="5" custLinFactNeighborX="-6668" custLinFactNeighborY="-44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ECEE9-E4EB-41E0-830E-5C9C4156EA28}" type="pres">
      <dgm:prSet presAssocID="{C9C5C29C-4289-4E15-A31F-A9D9E9B73DBA}" presName="sibTrans" presStyleCnt="0"/>
      <dgm:spPr/>
    </dgm:pt>
    <dgm:pt modelId="{213A5A96-2229-4807-B2B9-D9D681C5E6F4}" type="pres">
      <dgm:prSet presAssocID="{DE73C19C-1CAB-4248-94BE-FEE897FFCD29}" presName="node" presStyleLbl="node1" presStyleIdx="1" presStyleCnt="5" custLinFactNeighborX="5555" custLinFactNeighborY="-35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36FE8-04CF-4597-8884-F5EB3C0345E1}" type="pres">
      <dgm:prSet presAssocID="{D7A9D3AF-CF18-499E-A443-B4435897B7F6}" presName="sibTrans" presStyleCnt="0"/>
      <dgm:spPr/>
    </dgm:pt>
    <dgm:pt modelId="{E8205EF7-D3D3-4C70-8C49-BEA4D7CB4B92}" type="pres">
      <dgm:prSet presAssocID="{AD34BCD4-8ACB-4355-AAF2-E233708B1BED}" presName="node" presStyleLbl="node1" presStyleIdx="2" presStyleCnt="5" custLinFactNeighborX="9445" custLinFactNeighborY="-44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7E196-F3F6-4D7D-8D8C-C1E86E56D5DA}" type="pres">
      <dgm:prSet presAssocID="{9BE66AFD-31D6-4C8F-ACF5-31BF1CECF27B}" presName="sibTrans" presStyleCnt="0"/>
      <dgm:spPr/>
    </dgm:pt>
    <dgm:pt modelId="{B5AFE519-BC6D-47E9-B29B-A099D2CB34C7}" type="pres">
      <dgm:prSet presAssocID="{1F45D950-3D52-4D18-835B-9C70D0FE850A}" presName="node" presStyleLbl="node1" presStyleIdx="3" presStyleCnt="5" custLinFactNeighborX="-61668" custLinFactNeighborY="-41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10D2F-34C3-410D-B369-F123259B8F2F}" type="pres">
      <dgm:prSet presAssocID="{9C9990BE-7DDF-456E-B110-4471CEACF3D1}" presName="sibTrans" presStyleCnt="0"/>
      <dgm:spPr/>
    </dgm:pt>
    <dgm:pt modelId="{0568E78C-64DE-4A94-87BF-D50B60940E45}" type="pres">
      <dgm:prSet presAssocID="{F88ED595-2F38-4C2C-A927-AA779E03EB32}" presName="node" presStyleLbl="node1" presStyleIdx="4" presStyleCnt="5" custLinFactNeighborX="56112" custLinFactNeighborY="-45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BCB72-E4E6-4007-94AD-D5C47FA097F7}" srcId="{56573102-4FFD-4E79-A77E-2ABE5D2E77A7}" destId="{5FEA8B6E-DB44-46F0-A120-BB25D923DC18}" srcOrd="0" destOrd="0" parTransId="{793DF95F-BD3F-48DE-A204-868B322EE2FE}" sibTransId="{C9C5C29C-4289-4E15-A31F-A9D9E9B73DBA}"/>
    <dgm:cxn modelId="{B32B9FFC-ED78-41F3-BBFD-A579F875F238}" srcId="{56573102-4FFD-4E79-A77E-2ABE5D2E77A7}" destId="{F88ED595-2F38-4C2C-A927-AA779E03EB32}" srcOrd="4" destOrd="0" parTransId="{1E6623CB-AA05-45CE-8F9F-572ABE1E7AAC}" sibTransId="{B0566E46-2CED-453E-BF52-F70998F515D7}"/>
    <dgm:cxn modelId="{A9B70DBD-0D0B-4821-BCEE-7EC3482F84B7}" type="presOf" srcId="{DE73C19C-1CAB-4248-94BE-FEE897FFCD29}" destId="{213A5A96-2229-4807-B2B9-D9D681C5E6F4}" srcOrd="0" destOrd="0" presId="urn:microsoft.com/office/officeart/2005/8/layout/default"/>
    <dgm:cxn modelId="{EF7D29DF-16CB-42EC-9B17-BD4C96560399}" srcId="{56573102-4FFD-4E79-A77E-2ABE5D2E77A7}" destId="{DE73C19C-1CAB-4248-94BE-FEE897FFCD29}" srcOrd="1" destOrd="0" parTransId="{19CCF8EB-974E-4355-A8A7-B94C1150B6D5}" sibTransId="{D7A9D3AF-CF18-499E-A443-B4435897B7F6}"/>
    <dgm:cxn modelId="{BA6E9858-CF7E-4DE4-90FD-E234EBFE917C}" type="presOf" srcId="{1F45D950-3D52-4D18-835B-9C70D0FE850A}" destId="{B5AFE519-BC6D-47E9-B29B-A099D2CB34C7}" srcOrd="0" destOrd="0" presId="urn:microsoft.com/office/officeart/2005/8/layout/default"/>
    <dgm:cxn modelId="{7A331E2B-40EC-4893-8726-FFDBC9EF2548}" srcId="{56573102-4FFD-4E79-A77E-2ABE5D2E77A7}" destId="{1F45D950-3D52-4D18-835B-9C70D0FE850A}" srcOrd="3" destOrd="0" parTransId="{DA2B5306-4598-4BD3-B4E2-6188C5E792D9}" sibTransId="{9C9990BE-7DDF-456E-B110-4471CEACF3D1}"/>
    <dgm:cxn modelId="{603EC9B2-04C1-4806-B878-95C93F24A150}" srcId="{56573102-4FFD-4E79-A77E-2ABE5D2E77A7}" destId="{AD34BCD4-8ACB-4355-AAF2-E233708B1BED}" srcOrd="2" destOrd="0" parTransId="{31522C05-D21A-4755-A0E4-4A0BB3AFB7E4}" sibTransId="{9BE66AFD-31D6-4C8F-ACF5-31BF1CECF27B}"/>
    <dgm:cxn modelId="{D6734027-374A-4643-9196-2D66DEB9C6AB}" type="presOf" srcId="{F88ED595-2F38-4C2C-A927-AA779E03EB32}" destId="{0568E78C-64DE-4A94-87BF-D50B60940E45}" srcOrd="0" destOrd="0" presId="urn:microsoft.com/office/officeart/2005/8/layout/default"/>
    <dgm:cxn modelId="{0A1C9C0E-B3E9-4171-A0FD-0620199FCF96}" type="presOf" srcId="{AD34BCD4-8ACB-4355-AAF2-E233708B1BED}" destId="{E8205EF7-D3D3-4C70-8C49-BEA4D7CB4B92}" srcOrd="0" destOrd="0" presId="urn:microsoft.com/office/officeart/2005/8/layout/default"/>
    <dgm:cxn modelId="{CC1455D5-7150-488F-AC6A-38FC678CE2A2}" type="presOf" srcId="{56573102-4FFD-4E79-A77E-2ABE5D2E77A7}" destId="{48D70055-BC89-4900-8734-ECF10DD53BB8}" srcOrd="0" destOrd="0" presId="urn:microsoft.com/office/officeart/2005/8/layout/default"/>
    <dgm:cxn modelId="{69BE1D88-069E-44C5-A647-8E28B79A4AA3}" type="presOf" srcId="{5FEA8B6E-DB44-46F0-A120-BB25D923DC18}" destId="{C159B43F-C585-4CEF-AEA7-7E3012104C20}" srcOrd="0" destOrd="0" presId="urn:microsoft.com/office/officeart/2005/8/layout/default"/>
    <dgm:cxn modelId="{DFE464B2-5DD7-4D0C-8F70-51B46209924C}" type="presParOf" srcId="{48D70055-BC89-4900-8734-ECF10DD53BB8}" destId="{C159B43F-C585-4CEF-AEA7-7E3012104C20}" srcOrd="0" destOrd="0" presId="urn:microsoft.com/office/officeart/2005/8/layout/default"/>
    <dgm:cxn modelId="{7D783DF4-DB04-4A06-99F1-D00A460A4101}" type="presParOf" srcId="{48D70055-BC89-4900-8734-ECF10DD53BB8}" destId="{FAFECEE9-E4EB-41E0-830E-5C9C4156EA28}" srcOrd="1" destOrd="0" presId="urn:microsoft.com/office/officeart/2005/8/layout/default"/>
    <dgm:cxn modelId="{5A6B6876-3B60-462A-898E-A728CAEE3035}" type="presParOf" srcId="{48D70055-BC89-4900-8734-ECF10DD53BB8}" destId="{213A5A96-2229-4807-B2B9-D9D681C5E6F4}" srcOrd="2" destOrd="0" presId="urn:microsoft.com/office/officeart/2005/8/layout/default"/>
    <dgm:cxn modelId="{20F5913D-279C-4B9C-944F-66C672E509F8}" type="presParOf" srcId="{48D70055-BC89-4900-8734-ECF10DD53BB8}" destId="{8E536FE8-04CF-4597-8884-F5EB3C0345E1}" srcOrd="3" destOrd="0" presId="urn:microsoft.com/office/officeart/2005/8/layout/default"/>
    <dgm:cxn modelId="{2AE26190-A56F-4BFB-A5FD-F4A2FBA8E21D}" type="presParOf" srcId="{48D70055-BC89-4900-8734-ECF10DD53BB8}" destId="{E8205EF7-D3D3-4C70-8C49-BEA4D7CB4B92}" srcOrd="4" destOrd="0" presId="urn:microsoft.com/office/officeart/2005/8/layout/default"/>
    <dgm:cxn modelId="{3B3B7919-7809-4D5D-B4E2-FDFBD7CF210E}" type="presParOf" srcId="{48D70055-BC89-4900-8734-ECF10DD53BB8}" destId="{A6E7E196-F3F6-4D7D-8D8C-C1E86E56D5DA}" srcOrd="5" destOrd="0" presId="urn:microsoft.com/office/officeart/2005/8/layout/default"/>
    <dgm:cxn modelId="{CB311B85-BE95-4D3A-979F-1CA559686132}" type="presParOf" srcId="{48D70055-BC89-4900-8734-ECF10DD53BB8}" destId="{B5AFE519-BC6D-47E9-B29B-A099D2CB34C7}" srcOrd="6" destOrd="0" presId="urn:microsoft.com/office/officeart/2005/8/layout/default"/>
    <dgm:cxn modelId="{230D482E-9BB7-447F-8709-CC1423A5BE7D}" type="presParOf" srcId="{48D70055-BC89-4900-8734-ECF10DD53BB8}" destId="{EC210D2F-34C3-410D-B369-F123259B8F2F}" srcOrd="7" destOrd="0" presId="urn:microsoft.com/office/officeart/2005/8/layout/default"/>
    <dgm:cxn modelId="{762F832B-6DF6-43FF-B0EF-D348946A8BFA}" type="presParOf" srcId="{48D70055-BC89-4900-8734-ECF10DD53BB8}" destId="{0568E78C-64DE-4A94-87BF-D50B60940E45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6FA71-7DC9-4A5A-BE87-2BEEE8F4976E}">
      <dsp:nvSpPr>
        <dsp:cNvPr id="0" name=""/>
        <dsp:cNvSpPr/>
      </dsp:nvSpPr>
      <dsp:spPr>
        <a:xfrm>
          <a:off x="1556985" y="-44747"/>
          <a:ext cx="4679308" cy="4679308"/>
        </a:xfrm>
        <a:prstGeom prst="circularArrow">
          <a:avLst>
            <a:gd name="adj1" fmla="val 5544"/>
            <a:gd name="adj2" fmla="val 330680"/>
            <a:gd name="adj3" fmla="val 13946754"/>
            <a:gd name="adj4" fmla="val 1728285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02EAF-EC10-486B-925D-736718973CF2}">
      <dsp:nvSpPr>
        <dsp:cNvPr id="0" name=""/>
        <dsp:cNvSpPr/>
      </dsp:nvSpPr>
      <dsp:spPr>
        <a:xfrm>
          <a:off x="2871779" y="-914"/>
          <a:ext cx="2027633" cy="1094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</a:rPr>
            <a:t>Эмоциональные особенности</a:t>
          </a:r>
          <a:endParaRPr lang="ru-RU" sz="1400" b="1" kern="1200" dirty="0">
            <a:solidFill>
              <a:schemeClr val="bg2"/>
            </a:solidFill>
          </a:endParaRPr>
        </a:p>
      </dsp:txBody>
      <dsp:txXfrm>
        <a:off x="2925230" y="52537"/>
        <a:ext cx="1920731" cy="988051"/>
      </dsp:txXfrm>
    </dsp:sp>
    <dsp:sp modelId="{8601134F-63DE-4C53-9ACB-9543365BC993}">
      <dsp:nvSpPr>
        <dsp:cNvPr id="0" name=""/>
        <dsp:cNvSpPr/>
      </dsp:nvSpPr>
      <dsp:spPr>
        <a:xfrm>
          <a:off x="5724817" y="218559"/>
          <a:ext cx="1466812" cy="1065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</a:rPr>
            <a:t>Специальные способности</a:t>
          </a:r>
          <a:endParaRPr lang="ru-RU" sz="1400" b="1" kern="1200" dirty="0">
            <a:solidFill>
              <a:schemeClr val="bg2"/>
            </a:solidFill>
          </a:endParaRPr>
        </a:p>
      </dsp:txBody>
      <dsp:txXfrm>
        <a:off x="5776826" y="270568"/>
        <a:ext cx="1362794" cy="961394"/>
      </dsp:txXfrm>
    </dsp:sp>
    <dsp:sp modelId="{FA9A13EB-B188-4228-9AF8-17D231A59CD5}">
      <dsp:nvSpPr>
        <dsp:cNvPr id="0" name=""/>
        <dsp:cNvSpPr/>
      </dsp:nvSpPr>
      <dsp:spPr>
        <a:xfrm>
          <a:off x="6099992" y="1959971"/>
          <a:ext cx="1466812" cy="1026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</a:rPr>
            <a:t>Лидерские проявления</a:t>
          </a:r>
          <a:endParaRPr lang="ru-RU" sz="1400" b="1" kern="1200" dirty="0">
            <a:solidFill>
              <a:schemeClr val="bg2"/>
            </a:solidFill>
          </a:endParaRPr>
        </a:p>
      </dsp:txBody>
      <dsp:txXfrm>
        <a:off x="6150119" y="2010098"/>
        <a:ext cx="1366558" cy="926602"/>
      </dsp:txXfrm>
    </dsp:sp>
    <dsp:sp modelId="{51663D9B-5754-4ECE-8971-CF33808AF0B9}">
      <dsp:nvSpPr>
        <dsp:cNvPr id="0" name=""/>
        <dsp:cNvSpPr/>
      </dsp:nvSpPr>
      <dsp:spPr>
        <a:xfrm>
          <a:off x="4443417" y="3328997"/>
          <a:ext cx="2173156" cy="1222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</a:rPr>
            <a:t>Гиперактивность</a:t>
          </a:r>
          <a:endParaRPr lang="ru-RU" sz="1400" b="1" kern="1200" dirty="0">
            <a:solidFill>
              <a:schemeClr val="bg2"/>
            </a:solidFill>
          </a:endParaRPr>
        </a:p>
      </dsp:txBody>
      <dsp:txXfrm>
        <a:off x="4503106" y="3388686"/>
        <a:ext cx="2053778" cy="1103357"/>
      </dsp:txXfrm>
    </dsp:sp>
    <dsp:sp modelId="{875D59E9-1B51-4AF7-9C96-DD86A8F7E30F}">
      <dsp:nvSpPr>
        <dsp:cNvPr id="0" name=""/>
        <dsp:cNvSpPr/>
      </dsp:nvSpPr>
      <dsp:spPr>
        <a:xfrm>
          <a:off x="1212819" y="3308279"/>
          <a:ext cx="2159031" cy="1198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</a:rPr>
            <a:t>Впечатлительност</a:t>
          </a:r>
          <a:r>
            <a:rPr lang="ru-RU" sz="1400" kern="1200" dirty="0" smtClean="0">
              <a:solidFill>
                <a:schemeClr val="bg2"/>
              </a:solidFill>
            </a:rPr>
            <a:t>ь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1271303" y="3366763"/>
        <a:ext cx="2042063" cy="1081073"/>
      </dsp:txXfrm>
    </dsp:sp>
    <dsp:sp modelId="{0AAF39AD-5741-4804-ABFC-7B76510D790D}">
      <dsp:nvSpPr>
        <dsp:cNvPr id="0" name=""/>
        <dsp:cNvSpPr/>
      </dsp:nvSpPr>
      <dsp:spPr>
        <a:xfrm>
          <a:off x="762293" y="1776307"/>
          <a:ext cx="1466812" cy="1223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</a:rPr>
            <a:t>Тревожность</a:t>
          </a:r>
          <a:endParaRPr lang="ru-RU" sz="1400" b="1" kern="1200" dirty="0">
            <a:solidFill>
              <a:schemeClr val="bg2"/>
            </a:solidFill>
          </a:endParaRPr>
        </a:p>
      </dsp:txBody>
      <dsp:txXfrm>
        <a:off x="822040" y="1836054"/>
        <a:ext cx="1347318" cy="1104421"/>
      </dsp:txXfrm>
    </dsp:sp>
    <dsp:sp modelId="{C3E3B515-BC48-4284-83D7-8F77848F7AC3}">
      <dsp:nvSpPr>
        <dsp:cNvPr id="0" name=""/>
        <dsp:cNvSpPr/>
      </dsp:nvSpPr>
      <dsp:spPr>
        <a:xfrm>
          <a:off x="442893" y="328605"/>
          <a:ext cx="2038297" cy="1182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</a:rPr>
            <a:t>Тип темперамента</a:t>
          </a:r>
          <a:endParaRPr lang="ru-RU" sz="1400" b="1" kern="1200" dirty="0">
            <a:solidFill>
              <a:schemeClr val="bg2"/>
            </a:solidFill>
          </a:endParaRPr>
        </a:p>
      </dsp:txBody>
      <dsp:txXfrm>
        <a:off x="500637" y="386349"/>
        <a:ext cx="1922809" cy="106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9B43F-C585-4CEF-AEA7-7E3012104C20}">
      <dsp:nvSpPr>
        <dsp:cNvPr id="0" name=""/>
        <dsp:cNvSpPr/>
      </dsp:nvSpPr>
      <dsp:spPr>
        <a:xfrm>
          <a:off x="0" y="43383"/>
          <a:ext cx="2580688" cy="154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2"/>
              </a:solidFill>
            </a:rPr>
            <a:t>Темп и особенности развития</a:t>
          </a:r>
          <a:endParaRPr lang="ru-RU" sz="2300" kern="1200" dirty="0">
            <a:solidFill>
              <a:schemeClr val="bg2"/>
            </a:solidFill>
          </a:endParaRPr>
        </a:p>
      </dsp:txBody>
      <dsp:txXfrm>
        <a:off x="0" y="43383"/>
        <a:ext cx="2580688" cy="1548413"/>
      </dsp:txXfrm>
    </dsp:sp>
    <dsp:sp modelId="{213A5A96-2229-4807-B2B9-D9D681C5E6F4}">
      <dsp:nvSpPr>
        <dsp:cNvPr id="0" name=""/>
        <dsp:cNvSpPr/>
      </dsp:nvSpPr>
      <dsp:spPr>
        <a:xfrm>
          <a:off x="2982114" y="186751"/>
          <a:ext cx="2580688" cy="154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2"/>
              </a:solidFill>
            </a:rPr>
            <a:t>Соматическое здоровье</a:t>
          </a:r>
          <a:endParaRPr lang="ru-RU" sz="2300" kern="1200" dirty="0">
            <a:solidFill>
              <a:schemeClr val="bg2"/>
            </a:solidFill>
          </a:endParaRPr>
        </a:p>
      </dsp:txBody>
      <dsp:txXfrm>
        <a:off x="2982114" y="186751"/>
        <a:ext cx="2580688" cy="1548413"/>
      </dsp:txXfrm>
    </dsp:sp>
    <dsp:sp modelId="{E8205EF7-D3D3-4C70-8C49-BEA4D7CB4B92}">
      <dsp:nvSpPr>
        <dsp:cNvPr id="0" name=""/>
        <dsp:cNvSpPr/>
      </dsp:nvSpPr>
      <dsp:spPr>
        <a:xfrm>
          <a:off x="5677515" y="43383"/>
          <a:ext cx="2580688" cy="154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2"/>
              </a:solidFill>
            </a:rPr>
            <a:t>Развитие фонематического слуха</a:t>
          </a:r>
          <a:endParaRPr lang="ru-RU" sz="2300" kern="1200" dirty="0">
            <a:solidFill>
              <a:schemeClr val="bg2"/>
            </a:solidFill>
          </a:endParaRPr>
        </a:p>
      </dsp:txBody>
      <dsp:txXfrm>
        <a:off x="5677515" y="43383"/>
        <a:ext cx="2580688" cy="1548413"/>
      </dsp:txXfrm>
    </dsp:sp>
    <dsp:sp modelId="{B5AFE519-BC6D-47E9-B29B-A099D2CB34C7}">
      <dsp:nvSpPr>
        <dsp:cNvPr id="0" name=""/>
        <dsp:cNvSpPr/>
      </dsp:nvSpPr>
      <dsp:spPr>
        <a:xfrm>
          <a:off x="0" y="1907219"/>
          <a:ext cx="2580688" cy="154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2"/>
              </a:solidFill>
            </a:rPr>
            <a:t>Словарное развитие</a:t>
          </a:r>
          <a:endParaRPr lang="ru-RU" sz="2300" kern="1200" dirty="0">
            <a:solidFill>
              <a:schemeClr val="bg2"/>
            </a:solidFill>
          </a:endParaRPr>
        </a:p>
      </dsp:txBody>
      <dsp:txXfrm>
        <a:off x="0" y="1907219"/>
        <a:ext cx="2580688" cy="1548413"/>
      </dsp:txXfrm>
    </dsp:sp>
    <dsp:sp modelId="{0568E78C-64DE-4A94-87BF-D50B60940E45}">
      <dsp:nvSpPr>
        <dsp:cNvPr id="0" name=""/>
        <dsp:cNvSpPr/>
      </dsp:nvSpPr>
      <dsp:spPr>
        <a:xfrm>
          <a:off x="5677515" y="1835527"/>
          <a:ext cx="2580688" cy="154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2"/>
              </a:solidFill>
            </a:rPr>
            <a:t>Умозаключения и память</a:t>
          </a:r>
          <a:endParaRPr lang="ru-RU" sz="2300" kern="1200" dirty="0">
            <a:solidFill>
              <a:schemeClr val="bg2"/>
            </a:solidFill>
          </a:endParaRPr>
        </a:p>
      </dsp:txBody>
      <dsp:txXfrm>
        <a:off x="5677515" y="1835527"/>
        <a:ext cx="2580688" cy="1548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04838CD-186C-47FC-9FE7-8BA664FD60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415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DF587-D5A0-44E3-9F4B-13008B03FB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98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704F3-F4C2-4DF8-A826-2B7D7234FE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09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2B831-20A2-4406-9879-F6091F2183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22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BBAEE-4C5B-42B0-AECB-E07A9A94B8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77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6488B-EF9F-4EA8-9FF3-A0D088C173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97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C55CC-00F5-483A-B27D-221B13BA22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C71DD-6ACC-440B-B8A4-3EBE445A8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78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637D8-8FAD-49D6-8D6F-EA77F02AD4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477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D1C9D-A7C1-4EB1-A306-FDE588DA16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48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7E90A-42C5-4E26-A427-66FDE15BC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79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C8F4D-AB80-484B-8E4C-7B86FCB746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49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629D4-117C-4661-AC6F-C94E3094B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97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A0B001A-2012-47B3-B726-343D468763A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oikompas.ru/img/compas/2008-08-21/sos_1sentebrja/80063647_orig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hyperlink" Target="http://www.profkniga.ru/obl/10638.jpg" TargetMode="External"/><Relationship Id="rId18" Type="http://schemas.openxmlformats.org/officeDocument/2006/relationships/hyperlink" Target="http://www.flip.kz/prod/51366_550.jpg" TargetMode="External"/><Relationship Id="rId3" Type="http://schemas.openxmlformats.org/officeDocument/2006/relationships/hyperlink" Target="http://www.wwww4.com/w216/98066.jpg" TargetMode="External"/><Relationship Id="rId7" Type="http://schemas.openxmlformats.org/officeDocument/2006/relationships/hyperlink" Target="http://www.wwww4.com/w3778/69530.jpg" TargetMode="External"/><Relationship Id="rId12" Type="http://schemas.openxmlformats.org/officeDocument/2006/relationships/image" Target="../media/image33.jpeg"/><Relationship Id="rId17" Type="http://schemas.openxmlformats.org/officeDocument/2006/relationships/image" Target="../media/image35.jpeg"/><Relationship Id="rId2" Type="http://schemas.openxmlformats.org/officeDocument/2006/relationships/image" Target="http://www.tns-counter.ru/V13a****yandex_ru/ru/CP1251/tmsec=yandex_images/0" TargetMode="External"/><Relationship Id="rId16" Type="http://schemas.openxmlformats.org/officeDocument/2006/relationships/hyperlink" Target="http://www.phoenixrostov.ru/_booksimg/O003412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hyperlink" Target="http://www.razvivalki.ru/shop/f2855.jpg" TargetMode="External"/><Relationship Id="rId5" Type="http://schemas.openxmlformats.org/officeDocument/2006/relationships/hyperlink" Target="http://www.sprinter.ru/pic/big/bd58664c80ec2e09cf481f6ff7bc974e.jpg" TargetMode="External"/><Relationship Id="rId15" Type="http://schemas.openxmlformats.org/officeDocument/2006/relationships/hyperlink" Target="http://www.bookroom.ru/images/books/5/5990.jpg" TargetMode="External"/><Relationship Id="rId10" Type="http://schemas.openxmlformats.org/officeDocument/2006/relationships/image" Target="../media/image32.jpeg"/><Relationship Id="rId19" Type="http://schemas.openxmlformats.org/officeDocument/2006/relationships/image" Target="../media/image36.jpeg"/><Relationship Id="rId4" Type="http://schemas.openxmlformats.org/officeDocument/2006/relationships/image" Target="../media/image29.jpeg"/><Relationship Id="rId9" Type="http://schemas.openxmlformats.org/officeDocument/2006/relationships/hyperlink" Target="http://www.ozon.ru/multimedia/books_covers/1000633213.jpg" TargetMode="External"/><Relationship Id="rId1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2160588"/>
          </a:xfrm>
        </p:spPr>
        <p:txBody>
          <a:bodyPr/>
          <a:lstStyle/>
          <a:p>
            <a:pPr eaLnBrk="1" hangingPunct="1"/>
            <a:r>
              <a:rPr lang="ru-RU" altLang="ru-RU" sz="4400" b="1" smtClean="0">
                <a:solidFill>
                  <a:srgbClr val="FF3300"/>
                </a:solidFill>
              </a:rPr>
              <a:t>Родительское собрание для</a:t>
            </a:r>
            <a:br>
              <a:rPr lang="ru-RU" altLang="ru-RU" sz="4400" b="1" smtClean="0">
                <a:solidFill>
                  <a:srgbClr val="FF3300"/>
                </a:solidFill>
              </a:rPr>
            </a:br>
            <a:r>
              <a:rPr lang="ru-RU" altLang="ru-RU" sz="4400" b="1" smtClean="0">
                <a:solidFill>
                  <a:srgbClr val="FF3300"/>
                </a:solidFill>
              </a:rPr>
              <a:t>родителей будущих первоклассников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3068638"/>
            <a:ext cx="4176712" cy="295275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ru-RU" altLang="ru-RU" b="1" smtClean="0"/>
          </a:p>
          <a:p>
            <a:pPr algn="r" eaLnBrk="1" hangingPunct="1">
              <a:lnSpc>
                <a:spcPct val="80000"/>
              </a:lnSpc>
            </a:pPr>
            <a:r>
              <a:rPr lang="ru-RU" altLang="ru-RU" b="1" smtClean="0"/>
              <a:t>Что такое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b="1" smtClean="0"/>
              <a:t>психологическая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b="1" smtClean="0"/>
              <a:t> готовность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b="1" smtClean="0"/>
              <a:t>к школе?</a:t>
            </a:r>
          </a:p>
        </p:txBody>
      </p:sp>
      <p:pic>
        <p:nvPicPr>
          <p:cNvPr id="4100" name="img_1" descr="800636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6334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2500" b="1" smtClean="0"/>
              <a:t>Завтра ты идешь в школу, давай  сложим в портфель те предметы, которые тебе понадобятся на уроке:</a:t>
            </a:r>
          </a:p>
        </p:txBody>
      </p:sp>
      <p:pic>
        <p:nvPicPr>
          <p:cNvPr id="13315" name="Picture 3" descr="Edu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28775"/>
            <a:ext cx="18272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Edu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789363"/>
            <a:ext cx="1828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Edu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5030788"/>
            <a:ext cx="18272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Edu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661025"/>
            <a:ext cx="182721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Edu0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33131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Edu0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1828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Edctn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240347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MCj0432638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MCj0250862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941888"/>
            <a:ext cx="2001837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MCj0424188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17938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/>
              <a:t>Волевая готовность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57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    предполагает наличие у ребенка: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способностей ставить перед собой цель,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принять решение о начале деятельности,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наметить план действий,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выполнить его, проявив определенные усилия,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оценить результат своей деятельности,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а также умения длительно выполнять не очень привлекательную работу.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Умение соподчинять свои действия с поставленной задачей взрослого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smtClean="0"/>
              <a:t>Развитию волевой готовности к школе способствуют изобразительная деятельность и конструирование, поскольку они побуждают длительное время сосредоточиваться на постройке или рисовании.</a:t>
            </a:r>
            <a:r>
              <a:rPr lang="ru-RU" altLang="ru-RU" sz="2000" smtClean="0"/>
              <a:t> </a:t>
            </a:r>
          </a:p>
        </p:txBody>
      </p:sp>
      <p:pic>
        <p:nvPicPr>
          <p:cNvPr id="14340" name="Picture 6" descr="MCj043574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628775"/>
            <a:ext cx="11715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i="1" smtClean="0"/>
              <a:t>Коммуникативная готовность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   </a:t>
            </a:r>
            <a:r>
              <a:rPr lang="ru-RU" altLang="ru-RU" sz="1800" smtClean="0"/>
              <a:t>проявляется в умении ребенка подчинять свое поведение законам детских групп и нормам поведения, установленным в классе.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smtClean="0"/>
              <a:t>    Она предполагает способность включиться в детское сообщество, действовать совместно с другими ребятами, в случае необходимости уступать или отстаивать свою правоту, подчиняться или руководить.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smtClean="0"/>
              <a:t>    В целях развития коммуникативной компетентности следует поддерживать доброжелательные отношения вашего сына или дочери с окружающими. Личный пример терпимости во взаимоотношениях с друзьями, родными, соседями также играет большую роль в формировании этого вида готовности к школе.</a:t>
            </a:r>
            <a:r>
              <a:rPr lang="ru-RU" altLang="ru-RU" sz="2400" smtClean="0"/>
              <a:t> </a:t>
            </a:r>
          </a:p>
        </p:txBody>
      </p:sp>
      <p:pic>
        <p:nvPicPr>
          <p:cNvPr id="15364" name="Picture 5" descr="MCj029211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65625"/>
            <a:ext cx="19796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cs typeface="Times New Roman" pitchFamily="18" charset="0"/>
              </a:rPr>
              <a:t>Индивидуальные особенности</a:t>
            </a:r>
            <a:endParaRPr lang="ru-RU" alt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7724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smtClean="0"/>
              <a:t>Как помочь ребенку подготовиться к школе?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u="sng" smtClean="0"/>
              <a:t>Особенно внимательно необходимо готовится к школе, если: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беременность и роды протекали с осложнениями;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ребёнок перенёс родовую травму или родился недоношенным;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ребёнок страдает желудочно-кишечными заболеваниями, энурезом, подвержен частым простудам, есть нарушение сна;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ребёнок с трудом находит контакт со сверстниками, эмоционально не устойчив;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вы замечаете двигательную заторможенность или гиперактивность.</a:t>
            </a:r>
            <a:r>
              <a:rPr lang="ru-RU" alt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cs typeface="Times New Roman" pitchFamily="18" charset="0"/>
              </a:rPr>
              <a:t>Здоровье школьника</a:t>
            </a:r>
            <a:endParaRPr lang="ru-RU" altLang="ru-RU" smtClean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600200"/>
          <a:ext cx="8258204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2" descr="D:\1 класс\P10008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375"/>
            <a:ext cx="32146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7777162" cy="1143000"/>
          </a:xfrm>
        </p:spPr>
        <p:txBody>
          <a:bodyPr/>
          <a:lstStyle/>
          <a:p>
            <a:pPr eaLnBrk="1" hangingPunct="1"/>
            <a:r>
              <a:rPr lang="ru-RU" altLang="ru-RU" sz="3800" b="1" smtClean="0"/>
              <a:t>«Портрет» первоклассника, неготового к школе: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чрезмерная игривость;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недостаточная самостоятельность;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импульсивность, бесконтрольность поведения, гиперактивность;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неумение общаться со сверстниками;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трудность контактов с незнакомыми взрослыми (стойкое нежелание контактировать) или, наоборот, непонимание своего статуса;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неумение сосредоточиться на задании, трудность восприятия словесной или иной инструкции;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низкий уровень знаний об окружающем мире, неумение сделать обобщение, классифицировать, выделить сходство, различие;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плохое развитие тонко координированных движений руки, зрительно-моторных координации (неумение выполнять различные графические задания, манипулировать мелкими предметами);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недостаточное развитие произвольной памяти;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задержка речевого развития (это может быть и неправильное произношение, и бедный словарный запас, и неумение выразить свои мысли и т. п.). </a:t>
            </a:r>
          </a:p>
        </p:txBody>
      </p:sp>
      <p:pic>
        <p:nvPicPr>
          <p:cNvPr id="19460" name="Picture 4" descr="MCj043574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260350"/>
            <a:ext cx="20256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>«Портрет» первоклассника, готового к школе:</a:t>
            </a:r>
            <a:endParaRPr lang="ru-RU" alt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54451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b="1" i="1" dirty="0" smtClean="0">
                <a:latin typeface="+mj-lt"/>
              </a:rPr>
              <a:t>Физически развитый, овладевший основными культурно-гигиеническими навыками.</a:t>
            </a:r>
            <a:r>
              <a:rPr lang="ru-RU" sz="2000" b="1" dirty="0" smtClean="0">
                <a:latin typeface="+mj-lt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i="1" dirty="0" smtClean="0">
                <a:latin typeface="+mj-lt"/>
              </a:rPr>
              <a:t>Любознательный, активный.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i="1" dirty="0" smtClean="0">
                <a:latin typeface="+mj-lt"/>
              </a:rPr>
              <a:t>Эмоционально отзывчивый</a:t>
            </a:r>
            <a:r>
              <a:rPr lang="ru-RU" sz="2000" dirty="0" smtClean="0">
                <a:latin typeface="+mj-lt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i="1" dirty="0" smtClean="0">
                <a:latin typeface="+mj-lt"/>
              </a:rPr>
              <a:t>Овладевший средствами общения и способами взаимодействия со взрослыми и сверстниками</a:t>
            </a:r>
            <a:r>
              <a:rPr lang="ru-RU" sz="2000" dirty="0" smtClean="0">
                <a:latin typeface="+mj-lt"/>
              </a:rPr>
              <a:t>.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i="1" dirty="0" smtClean="0">
                <a:latin typeface="+mj-lt"/>
              </a:rPr>
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поведения.</a:t>
            </a:r>
            <a:r>
              <a:rPr lang="ru-RU" sz="2000" dirty="0" smtClean="0">
                <a:latin typeface="+mj-lt"/>
              </a:rPr>
              <a:t>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i="1" dirty="0" smtClean="0">
                <a:latin typeface="+mj-lt"/>
              </a:rPr>
              <a:t>Способный решать интеллектуальные и личностные задачи  (проблемы), адекватные возрасту.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i="1" dirty="0" smtClean="0">
                <a:latin typeface="+mj-lt"/>
              </a:rPr>
              <a:t>Имеющий первичные представления о себе, семье, обществе, государстве, мире и природе</a:t>
            </a:r>
            <a:r>
              <a:rPr lang="ru-RU" sz="2400" dirty="0" smtClean="0">
                <a:latin typeface="+mj-lt"/>
              </a:rPr>
              <a:t>.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i="1" dirty="0" smtClean="0">
                <a:latin typeface="+mj-lt"/>
              </a:rPr>
              <a:t>Овладевший универсальными предпосылками учебной деятельности.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i="1" dirty="0" smtClean="0">
                <a:latin typeface="+mj-lt"/>
              </a:rPr>
              <a:t>Овладевший необходимыми умениями и навыками.</a:t>
            </a:r>
            <a:r>
              <a:rPr lang="ru-RU" sz="2000" dirty="0" smtClean="0">
                <a:latin typeface="+mj-lt"/>
              </a:rPr>
              <a:t> 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Как помочь дошкольнику?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b="1" smtClean="0"/>
              <a:t>1. Выбор школы.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/>
              <a:t>Если ребёнок в детстве часто болел, если ему трудно долгое время удерживать внимание на чём-то одном, если вы видите, что он морально не готов стать первоклассником - посоветуйтесь с психологом. Или же вам нужно серьёзно подойти к выбору школы: нагрузка в первый год учёбы должна быть посильной для ребёнка.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b="1" smtClean="0"/>
              <a:t>2. Самостоятельность.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/>
              <a:t>Чтобы ребёнок быстрее смог адаптироваться в школе, он должен быть достаточно самостоятельным. Постарайтесь меньше опекать его, дайте ему возможность принимать самостоятельные решения и отвечать за них. Поручите ему какие-нибудь домашние дела, он научился выполнять свою работу без помощи взрослых.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b="1" smtClean="0"/>
              <a:t>3. Коллектив.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/>
              <a:t>Если ребёнок никогда не ходил в детский сад, постарайтесь, чтобы оставшееся время перед школой он пообщался со сверстниками. Иначе одновременно привыкать и к урокам и к большому коллективу ему будет очень тяжело.</a:t>
            </a:r>
            <a:r>
              <a:rPr lang="ru-RU" altLang="ru-RU" sz="1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1 класс\P1010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500563"/>
            <a:ext cx="12858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     Выбор школы</a:t>
            </a:r>
          </a:p>
        </p:txBody>
      </p:sp>
      <p:pic>
        <p:nvPicPr>
          <p:cNvPr id="22532" name="Picture 2" descr="D:\Document\НОУ\1233788732_detochk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643063"/>
            <a:ext cx="7643813" cy="5214937"/>
          </a:xfrm>
        </p:spPr>
      </p:pic>
      <p:pic>
        <p:nvPicPr>
          <p:cNvPr id="22533" name="Picture 2" descr="D:\1 класс\P10103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1348">
            <a:off x="170657" y="297656"/>
            <a:ext cx="13398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 descr="D:\1 класс\P10103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5535">
            <a:off x="3612357" y="1381919"/>
            <a:ext cx="14906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D:\1 класс\P10103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4941">
            <a:off x="7923213" y="1531938"/>
            <a:ext cx="1289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 descr="D:\1 класс\P10103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4941">
            <a:off x="8075613" y="1684338"/>
            <a:ext cx="1289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Прямоугольник 11"/>
          <p:cNvSpPr>
            <a:spLocks noChangeArrowheads="1"/>
          </p:cNvSpPr>
          <p:nvPr/>
        </p:nvSpPr>
        <p:spPr bwMode="auto">
          <a:xfrm>
            <a:off x="1428750" y="2286000"/>
            <a:ext cx="30718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ru-RU" altLang="ru-RU" b="1">
                <a:solidFill>
                  <a:srgbClr val="003300"/>
                </a:solidFill>
              </a:rPr>
              <a:t>Место расположение.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b="1">
                <a:solidFill>
                  <a:srgbClr val="003300"/>
                </a:solidFill>
              </a:rPr>
              <a:t>Личностные качества и профессионализм учителя.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ru-RU" b="1">
                <a:solidFill>
                  <a:srgbClr val="003300"/>
                </a:solidFill>
              </a:rPr>
              <a:t>Программное                   содержание школьного                      обучения.</a:t>
            </a:r>
          </a:p>
        </p:txBody>
      </p:sp>
      <p:sp>
        <p:nvSpPr>
          <p:cNvPr id="22538" name="Прямоугольник 12"/>
          <p:cNvSpPr>
            <a:spLocks noChangeArrowheads="1"/>
          </p:cNvSpPr>
          <p:nvPr/>
        </p:nvSpPr>
        <p:spPr bwMode="auto">
          <a:xfrm>
            <a:off x="5143500" y="2357438"/>
            <a:ext cx="26431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3300"/>
                </a:solidFill>
              </a:rPr>
              <a:t>4. Условия нахождения ребёнка в школе.</a:t>
            </a:r>
          </a:p>
          <a:p>
            <a:pPr eaLnBrk="1" hangingPunct="1"/>
            <a:r>
              <a:rPr lang="ru-RU" altLang="ru-RU" b="1">
                <a:solidFill>
                  <a:srgbClr val="003300"/>
                </a:solidFill>
              </a:rPr>
              <a:t>      5.Дополнительное образование (кружки, секции).</a:t>
            </a:r>
          </a:p>
          <a:p>
            <a:pPr eaLnBrk="1" hangingPunct="1"/>
            <a:r>
              <a:rPr lang="ru-RU" altLang="ru-RU" b="1">
                <a:solidFill>
                  <a:srgbClr val="003300"/>
                </a:solidFill>
              </a:rPr>
              <a:t>     6. Условия для реализации специальных  способностей.</a:t>
            </a:r>
          </a:p>
        </p:txBody>
      </p:sp>
      <p:pic>
        <p:nvPicPr>
          <p:cNvPr id="22539" name="Picture 2" descr="D:\1 класс\P1010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5143500"/>
            <a:ext cx="1419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3" descr="D:\1 класс\P10103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4037">
            <a:off x="5356225" y="5743575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7931150" cy="1641475"/>
          </a:xfrm>
        </p:spPr>
        <p:txBody>
          <a:bodyPr/>
          <a:lstStyle/>
          <a:p>
            <a:pPr eaLnBrk="1" hangingPunct="1"/>
            <a:r>
              <a:rPr lang="ru-RU" altLang="ru-RU" sz="3400" b="1" i="1" u="sng" smtClean="0"/>
              <a:t>Психологическая готовность </a:t>
            </a:r>
            <a:br>
              <a:rPr lang="ru-RU" altLang="ru-RU" sz="3400" b="1" i="1" u="sng" smtClean="0"/>
            </a:br>
            <a:r>
              <a:rPr lang="ru-RU" altLang="ru-RU" sz="3400" b="1" i="1" u="sng" smtClean="0"/>
              <a:t>к обучению в школе включает </a:t>
            </a:r>
            <a:br>
              <a:rPr lang="ru-RU" altLang="ru-RU" sz="3400" b="1" i="1" u="sng" smtClean="0"/>
            </a:br>
            <a:r>
              <a:rPr lang="ru-RU" altLang="ru-RU" sz="3400" b="1" i="1" u="sng" smtClean="0"/>
              <a:t>в себя: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377666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интеллектуальную готовность; </a:t>
            </a:r>
          </a:p>
          <a:p>
            <a:pPr eaLnBrk="1" hangingPunct="1"/>
            <a:r>
              <a:rPr lang="ru-RU" altLang="ru-RU" b="1" smtClean="0"/>
              <a:t>мотивационную готовность; </a:t>
            </a:r>
          </a:p>
          <a:p>
            <a:pPr eaLnBrk="1" hangingPunct="1"/>
            <a:r>
              <a:rPr lang="ru-RU" altLang="ru-RU" b="1" smtClean="0"/>
              <a:t>волевую готовность; </a:t>
            </a:r>
          </a:p>
          <a:p>
            <a:pPr eaLnBrk="1" hangingPunct="1"/>
            <a:r>
              <a:rPr lang="ru-RU" altLang="ru-RU" b="1" smtClean="0"/>
              <a:t>коммуникативную готовность. </a:t>
            </a:r>
          </a:p>
        </p:txBody>
      </p:sp>
      <p:pic>
        <p:nvPicPr>
          <p:cNvPr id="5124" name="Picture 6" descr="MCj043577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97200"/>
            <a:ext cx="21605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smtClean="0"/>
              <a:t>Рекомендации РОДИТЕЛЯМ </a:t>
            </a:r>
            <a:br>
              <a:rPr lang="ru-RU" altLang="ru-RU" sz="3800" b="1" smtClean="0"/>
            </a:br>
            <a:r>
              <a:rPr lang="ru-RU" altLang="ru-RU" sz="3400" b="1" smtClean="0"/>
              <a:t>Как подготовить малыша к школе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Научите чадо различать право-лево.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Покажите, как правильно укладывать в портфель книжки и тетрадки.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Соберите пенал. В нем должны лежать две простые шариковые синие ручки, одна красная, одна зеленая, два заточенных карандаша, набор из пяти цветных карандашей, линейка и ластик.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Выучите с малышом ваш домашний адрес и телефон, объясните ему, как звонить, если он потеряется.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Научите будущего первоклассника писать мелом (можно даже купить маленькую доску и устроить тренировочный урок).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Дети часто боятся или стесняются просить у строгого учителя разрешения выйти во время урока, так что проговорите с чадом этот момент.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Если у вашего ребенка есть логопедические проблемы, постарайтесь решить их до начала учебы.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Составьте расписание и попробуйте прорепетировать школьный день - 40 - 45 минут за чтением и азбукой, потом перемена 10 минут и следующий урок. Проследите, чтобы ребенок научился выдерживать утомительное сидение за столом.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Поддерживайте вашего первоклассника во всем. Хвалите за дело, говорите, как здорово у него получается выводить буквы (считать, рисовать и т. д.). Это придаст ему уверенности в себе.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Объясните ребенку, что он сам несет ответственность за свою учебу. Если мама и папа зарабатывают деньги на работе, то его работа - ходить в школу и "зарабатывать" хорошие отметки.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Проверьте, умеет ли ваше чадо самостоятельно завязывать шнурки, застегивать пуговицы и молнии, переодеваться без вашей помощи в спортивный костюм, складывать аккуратно свои вещи.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b="1" smtClean="0">
                <a:solidFill>
                  <a:srgbClr val="3C12EE"/>
                </a:solidFill>
                <a:cs typeface="Times New Roman" pitchFamily="18" charset="0"/>
              </a:rPr>
              <a:t>Как подготовить ребёнка к школе.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600200"/>
            <a:ext cx="8358187" cy="504348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457200" indent="-457200"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1.Консультативные беседы с воспитателем, психологом, логопедом.                                                                                           2.Консультации терапевта, психоневролога, узких специалистов.                                                                                              3.Развитие мотивации, познавательной активности.                                                                                                      4. Развивающие занятия (</a:t>
            </a:r>
            <a:r>
              <a:rPr lang="ru-RU" sz="2000" b="1" dirty="0" err="1" smtClean="0">
                <a:solidFill>
                  <a:srgbClr val="7030A0"/>
                </a:solidFill>
              </a:rPr>
              <a:t>речь,счёт</a:t>
            </a:r>
            <a:r>
              <a:rPr lang="ru-RU" sz="2000" b="1" dirty="0" smtClean="0">
                <a:solidFill>
                  <a:srgbClr val="7030A0"/>
                </a:solidFill>
              </a:rPr>
              <a:t>, и т.д.)                                                                     5. Развитие мелкой моторики.                                  </a:t>
            </a:r>
          </a:p>
          <a:p>
            <a:pPr marL="457200" indent="-457200"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 6.Развитие произвольного внимания и самоконтроля, самообслуживания.                                                                       7.Совместная деятельность и образец поведения.</a:t>
            </a:r>
          </a:p>
          <a:p>
            <a:pPr marL="457200" indent="-457200"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        8. Расширение кругозора.</a:t>
            </a:r>
          </a:p>
          <a:p>
            <a:pPr marL="457200" indent="-457200"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        9. Соблюдение режима.</a:t>
            </a:r>
          </a:p>
          <a:p>
            <a:pPr marL="457200" indent="-457200"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        10. Полноценное питание.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703262"/>
          </a:xfrm>
        </p:spPr>
        <p:txBody>
          <a:bodyPr/>
          <a:lstStyle/>
          <a:p>
            <a:r>
              <a:rPr lang="ru-RU" altLang="ru-RU" sz="2800" smtClean="0"/>
              <a:t>Игры на развитие интеллекта и зрительно – пространственного представления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7338"/>
            <a:ext cx="7772400" cy="45735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+mj-lt"/>
              </a:rPr>
              <a:t>«Дорисуй вторые половинки», «Нарисуй по образцу», «Рисуем в клетку».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b="1" dirty="0" smtClean="0">
                <a:latin typeface="+mj-lt"/>
              </a:rPr>
              <a:t>«Четвертое слово»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Первые два слова находятся между собой в определенной связи, между третьим и одним из предложенных слов существуют такие же отношения. Найди подходящее четвертое слово.</a:t>
            </a:r>
            <a:br>
              <a:rPr lang="ru-RU" sz="1800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 Морковь – огород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Яблоня - … (дерево, сад, яблоко)</a:t>
            </a: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latin typeface="+mj-lt"/>
              </a:rPr>
              <a:t>        </a:t>
            </a:r>
            <a:r>
              <a:rPr lang="ru-RU" sz="1800" b="1" dirty="0" smtClean="0">
                <a:latin typeface="+mj-lt"/>
              </a:rPr>
              <a:t>Птица – гнездо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Медведь - …(берлога, дерево, мед)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Лошадь – жеребенок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Корова - …(молоко, доить, теленок)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Дерево – ствол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Цветок - … (бабочка, лето, стебель)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endParaRPr lang="ru-RU" sz="1800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latin typeface="+mj-lt"/>
              </a:rPr>
              <a:t>«Лишнее слово»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Послушай слова. Определи лишнее слово в каждой группе</a:t>
            </a:r>
            <a:br>
              <a:rPr lang="ru-RU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Окно, дверь, крыша, забор.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Январь, март, июль, вторник.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Длинный, веселый, узкий, короткий.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Тетрадь, блокнот, ручка, альбом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latin typeface="+mj-lt"/>
              </a:rPr>
              <a:t>«Одним словом»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Продолжи перечень слов и назови группу, одним словом.</a:t>
            </a:r>
            <a:br>
              <a:rPr lang="ru-RU" sz="2400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Малина, смородина…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Врач, учитель…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Март, январь…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Береза, тополь…</a:t>
            </a:r>
            <a:endParaRPr lang="ru-RU" sz="24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6438"/>
          </a:xfrm>
        </p:spPr>
        <p:txBody>
          <a:bodyPr/>
          <a:lstStyle/>
          <a:p>
            <a:pPr eaLnBrk="1" hangingPunct="1"/>
            <a:r>
              <a:rPr lang="ru-RU" altLang="ru-RU" sz="3400" b="1" i="1" smtClean="0"/>
              <a:t>Готов ли ребенок к школе?</a:t>
            </a:r>
            <a:br>
              <a:rPr lang="ru-RU" altLang="ru-RU" sz="3400" b="1" i="1" smtClean="0"/>
            </a:br>
            <a:r>
              <a:rPr lang="ru-RU" altLang="ru-RU" sz="3400" b="1" i="1" smtClean="0"/>
              <a:t>Тест для родителей.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0137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Хочет ли Ваш ребенок идти в школу?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Привлекает ли Вашего ребенка в школе то, что в ней будет интересно учиться, и он многое узнает?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Может ли Ваш ребенок заниматься самостоятельно каким-либо делом, требующим сосредоточенности в течение 30 минут (например, собирать конструктор)?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Верно ли, что Ваш ребенок в присутствии незнакомых нисколько не стесняется?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Умеет ли Ваш ребенок составлять рассказы по картинке не короче чем из 5 предложений?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Умеет ли Ваш ребенок рассказать наизусть несколько стихотворений?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Умеет ли он изменять существительные по числам?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Умеет ли Ваш ребенок читать по слогам или, что еще лучше, целыми словами?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Умеет ли Ваш ребенок считать до 10 и обратно?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Верно ли, что Ваш ребенок имеет твердую руку?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Может ли он решать простые задачи на вычитание или прибавление единицы?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Любит ли он рисовать и раскрашивать картинки?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Может ли Ваш ребенок пользоваться ножницами и клеем (например, делать аппликации)?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Может ли он собрать разрезанную картинку из 5 частей за 1 минуту?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Знает ли ребенок названия диких и домашних животных?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Может ли Ваш ребенок понимать и точно выполнять словесные инструкции?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Может ли он обобщать понятия (например, назвать одним словом “овощи” помидоры, морковь, лук)?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200" b="1" smtClean="0"/>
              <a:t>Любит ли Ваш ребенок заниматься самостоятельно рисовать, собирать мозаику и т. д. 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u="sng" smtClean="0"/>
              <a:t>Подсчитайте количество положительных ответов на вопросы теста. Если оно составляет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b="1" smtClean="0"/>
              <a:t>15-18 баллов</a:t>
            </a:r>
            <a:r>
              <a:rPr lang="ru-RU" altLang="ru-RU" sz="1200" smtClean="0"/>
              <a:t> - можно считать, что ребенок вполне готов к тому, чтобы идти в школу. Вы не напрасно много с ним занимались, а школьные трудности, если и возникнут, будут легко преодолимыми;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b="1" smtClean="0"/>
              <a:t>10-14 баллов</a:t>
            </a:r>
            <a:r>
              <a:rPr lang="ru-RU" altLang="ru-RU" sz="1200" smtClean="0"/>
              <a:t> - Вы на правильном пути, ребенок многому научился, а содержание вопросов, на которые Вы ответили отрицанием, подскажет Вам точки приложения дальнейших усилий;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b="1" smtClean="0"/>
              <a:t>меньше 9 баллов</a:t>
            </a:r>
            <a:r>
              <a:rPr lang="ru-RU" altLang="ru-RU" sz="1200" smtClean="0"/>
              <a:t> – ребенку нужна ваша помощь, почитайте другую специальную литературу, постарайтесь уделять больше времени занятиям с ребенком и обратите особое внимание на то, чего он не умеет! </a:t>
            </a:r>
          </a:p>
        </p:txBody>
      </p:sp>
      <p:pic>
        <p:nvPicPr>
          <p:cNvPr id="28676" name="Picture 5" descr="MCBD07208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0"/>
            <a:ext cx="181451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277813"/>
            <a:ext cx="8429625" cy="1293812"/>
          </a:xfrm>
        </p:spPr>
        <p:txBody>
          <a:bodyPr/>
          <a:lstStyle/>
          <a:p>
            <a:r>
              <a:rPr lang="ru-RU" altLang="ru-RU" b="1" smtClean="0">
                <a:solidFill>
                  <a:srgbClr val="3C12EE"/>
                </a:solidFill>
                <a:cs typeface="Times New Roman" pitchFamily="18" charset="0"/>
              </a:rPr>
              <a:t>Повышение информированности</a:t>
            </a:r>
            <a:endParaRPr lang="ru-RU" altLang="ru-RU" smtClean="0"/>
          </a:p>
        </p:txBody>
      </p:sp>
      <p:pic>
        <p:nvPicPr>
          <p:cNvPr id="29699" name="Picture 5" descr="Z:\newtek\_backgrounds_1.02\Art\power_point\not done\school_blocks\blocks_printab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0" y="1600200"/>
            <a:ext cx="5664200" cy="4530725"/>
          </a:xfrm>
        </p:spPr>
      </p:pic>
      <p:pic>
        <p:nvPicPr>
          <p:cNvPr id="29700" name="Picture 3" descr="D:\1 класс\P1010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6700">
            <a:off x="247651" y="1830387"/>
            <a:ext cx="32829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D:\1 класс\P1010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7872">
            <a:off x="2732088" y="188912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 descr="D:\1 класс\P10103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9731">
            <a:off x="5239544" y="1808956"/>
            <a:ext cx="357028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Картинка 18 из 9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23622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9" descr="Картинка 82 из 12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1512887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1" descr="Картинка 97 из 12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3622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3" descr="Картинка 107 из 33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20161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5" descr="Картинка 115 из 33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1428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7" descr="Картинка 276 из 332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341438"/>
            <a:ext cx="13684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AutoShape 19" descr="Картинка 332 из 458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0" y="-12700"/>
            <a:ext cx="1428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29" name="Rectangle 2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Советуем прочитать…</a:t>
            </a:r>
          </a:p>
        </p:txBody>
      </p:sp>
      <p:pic>
        <p:nvPicPr>
          <p:cNvPr id="30730" name="Picture 24" descr="Картинка 279 из 458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1428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6" descr="Картинка 212 из 458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4479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cs typeface="Times New Roman" pitchFamily="18" charset="0"/>
              </a:rPr>
              <a:t>Школа будущего первоклассника способствует</a:t>
            </a:r>
            <a:r>
              <a:rPr lang="en-US" altLang="ru-RU" sz="2800" b="1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altLang="ru-RU" sz="2800" b="1" smtClean="0">
                <a:solidFill>
                  <a:srgbClr val="C00000"/>
                </a:solidFill>
                <a:cs typeface="Times New Roman" pitchFamily="18" charset="0"/>
              </a:rPr>
              <a:t>успешной адаптации ребёнка в начале учебного года</a:t>
            </a:r>
            <a:endParaRPr lang="ru-RU" altLang="ru-RU" sz="2800" smtClean="0">
              <a:solidFill>
                <a:srgbClr val="C00000"/>
              </a:solidFill>
            </a:endParaRPr>
          </a:p>
        </p:txBody>
      </p:sp>
      <p:pic>
        <p:nvPicPr>
          <p:cNvPr id="31747" name="Picture 2" descr="D:\1 класс\P1000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43243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F:\Умка готово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928938"/>
            <a:ext cx="1785937" cy="2143125"/>
          </a:xfrm>
          <a:prstGeom prst="rect">
            <a:avLst/>
          </a:prstGeom>
          <a:noFill/>
          <a:ln w="31750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15" descr="Z:\newtek\_backgrounds_1.02\Greg\First Day of School\Supplies_bl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91440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D:\1 класс\P1000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581400"/>
            <a:ext cx="43243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 descr="F:\Умка готово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081338"/>
            <a:ext cx="1785937" cy="2143125"/>
          </a:xfrm>
          <a:prstGeom prst="rect">
            <a:avLst/>
          </a:prstGeom>
          <a:noFill/>
          <a:ln w="31750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b="1" smtClean="0">
                <a:solidFill>
                  <a:srgbClr val="008000"/>
                </a:solidFill>
                <a:cs typeface="Times New Roman" pitchFamily="18" charset="0"/>
              </a:rPr>
              <a:t>Спасибо за внимание!</a:t>
            </a:r>
            <a:endParaRPr lang="ru-RU" altLang="ru-RU" smtClean="0"/>
          </a:p>
        </p:txBody>
      </p:sp>
      <p:pic>
        <p:nvPicPr>
          <p:cNvPr id="32771" name="Picture 2" descr="D:\1 класс\P1000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857375"/>
            <a:ext cx="72151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i="1" smtClean="0"/>
              <a:t>Интеллектуальная готовность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72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    предполагает развитие внимания, памяти, сформированные мыслительные операции анализа, синтеза, обобщения, умение устанавливать связи между явлениями и событиями.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/>
              <a:t>     </a:t>
            </a:r>
            <a:r>
              <a:rPr lang="ru-RU" altLang="ru-RU" sz="1800" u="sng" smtClean="0"/>
              <a:t>К 6–7-и годам ребенок должен знать: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свой адрес и название города, в котором он живет;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название страны и ее столицы;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имена и отчества своих родителей, информацию о местах их работы;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времена года, их последовательность и основные признаки;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названия месяцев, дней недели;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основные виды деревьев и цветов.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ему следует уметь различать домашних и диких животных, понимать, что бабушка — это мама отца или матери.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/>
              <a:t>Иными словами, он должен ориентироваться во времени, пространстве и своем ближайшем окружении</a:t>
            </a:r>
            <a:r>
              <a:rPr lang="ru-RU" altLang="ru-RU" sz="2000" smtClean="0"/>
              <a:t>. </a:t>
            </a:r>
          </a:p>
        </p:txBody>
      </p:sp>
      <p:pic>
        <p:nvPicPr>
          <p:cNvPr id="6148" name="Picture 5" descr="MCBD07205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82086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Зрительно – моторная координация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u="sng" dirty="0" smtClean="0">
                <a:latin typeface="+mj-lt"/>
              </a:rPr>
              <a:t>Зрительно-моторная координация</a:t>
            </a:r>
            <a:r>
              <a:rPr lang="ru-RU" sz="2400" dirty="0" smtClean="0">
                <a:latin typeface="+mj-lt"/>
              </a:rPr>
              <a:t> - согласованность работы зрительного анализатора и мелкой моторики руки. Воспроизведение образа требует оперативной координации зрительного анализа и движений руки. Слабая зрительно-моторная координация часто бывает причиной нелепых ошибок, которые ребенок допускает при списывании с доски, из учебника или из прописей.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Моторика, подготовка руки к письму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latin typeface="+mj-lt"/>
              </a:rPr>
              <a:t>Будущий первоклассник должен уметь: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правильно держать карандаш, ручку, кисточку;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складывать геометрические фигуры из счетных палочек, складывать фигуры по образцу;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рисовать геометрические фигуры, животных, людей;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закрашивать карандашом и штриховать фигуры, не выходя за контуры;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проводить без линейки прямую горизонтальную или вертикальную линию;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писать по образцу печатные буквы;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аккуратно вырезать из бумаги (разрезать лист бумаги на полосы или геометрические фигуры – квадраты, прямоугольники, треугольники, круги, овалы, вырезать фигуры по контуру);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лепить из пластилина и глины;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клеить и делать аппликации из цветной бумаги.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Развитие речи (русский язык, подготовка к освоению грамоты)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412875"/>
            <a:ext cx="8424863" cy="504031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+mj-lt"/>
              </a:rPr>
              <a:t>четко произносить все звуки, иметь хорошую артикуляцию;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+mj-lt"/>
              </a:rPr>
              <a:t>выделять определенный звук в слове интонацией;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+mj-lt"/>
              </a:rPr>
              <a:t>определять место звука в слове (находится в начале, середине или конце слова);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+mj-lt"/>
              </a:rPr>
              <a:t>определять количество и последовательность звуков в коротких словах («дом», «сани», «кошка»);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+mj-lt"/>
              </a:rPr>
              <a:t>произносить слова по слогам с хлопками или притопами;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+mj-lt"/>
              </a:rPr>
              <a:t>называть слово по его порядковому номеру в предложении (например, повторить только второе слово или только четвертое слово из заданного предложения);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+mj-lt"/>
              </a:rPr>
              <a:t>различать единственное и множественное число, живое и неживое, женский и мужской род;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+mj-lt"/>
              </a:rPr>
              <a:t>знать разницу между гласными и согласными звуками;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+mj-lt"/>
              </a:rPr>
              <a:t>называть группу предметов обобщающим словом (чашка, ложка, тарелка – это посуда);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+mj-lt"/>
              </a:rPr>
              <a:t>отвечать на вопросы и уметь их задавать;</a:t>
            </a:r>
          </a:p>
          <a:p>
            <a:pPr>
              <a:buFont typeface="Arial" pitchFamily="34" charset="0"/>
              <a:buChar char="•"/>
              <a:defRPr/>
            </a:pP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составлять рассказ по картинке;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последовательно и подробно пересказывать знакомый сюжет (например, сказку) или только что прослушанный рассказ;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понимать многозначность слов, называть слово со значением, противоположным значению заданного слова;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сказать несколько предложений о заданном предмете;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составлять предложение из 3-5 предложенных слов;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различать тексты по жанру – стихотворение, рассказ, сказка;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заучивать наизусть и выразительно рассказывать небольшие стихотворения;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отгадывать загадки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Окружающий мир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6888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различать домашних и диких животных, уметь называть детенышей животных, знать, какие животные обитают на юге, а какие – на севере;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называть несколько зимующих и перелетных птиц, различать птиц по внешнему виду (дятел, воробей, голубь, ворона и т.д.);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знать и различать растения, характерные для родного края, и называть их особенности (ель, береза, сосна, лиственница, подсолнух, клевер, ромашка и т.п.);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знать названия 2-3 комнатных растений;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знать названия овощей, фруктов, ягод;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иметь представление о различных природных явлениях;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называть в правильной последовательности – дни недели, месяцы, времена года, а также знать основные приметы каждого времени года (весна – распускаются почки на деревьях, тает снег, появляются первые цветы), стихи и загадки о временах года.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800" b="1" i="1" smtClean="0"/>
              <a:t>Мотивационная готовность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smtClean="0"/>
              <a:t>     </a:t>
            </a:r>
            <a:r>
              <a:rPr lang="ru-RU" altLang="ru-RU" sz="1400" smtClean="0"/>
              <a:t>подразумевает наличие у ребенка желания принять новую социальную роль</a:t>
            </a:r>
            <a:r>
              <a:rPr lang="ru-RU" altLang="ru-RU" sz="1800" smtClean="0"/>
              <a:t> — </a:t>
            </a:r>
            <a:r>
              <a:rPr lang="ru-RU" altLang="ru-RU" sz="1800" b="1" smtClean="0"/>
              <a:t>роль школьника.</a:t>
            </a:r>
            <a:r>
              <a:rPr lang="ru-RU" altLang="ru-RU" sz="1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smtClean="0"/>
              <a:t>С этой целью родителям необходимо объяснить своему ребенку</a:t>
            </a:r>
            <a:r>
              <a:rPr lang="ru-RU" altLang="ru-RU" sz="1800" smtClean="0"/>
              <a:t>, </a:t>
            </a:r>
            <a:r>
              <a:rPr lang="ru-RU" altLang="ru-RU" sz="1800" u="sng" smtClean="0"/>
              <a:t>что дети ходят учиться для получения знаний, которые необходимы каждому человеку.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smtClean="0"/>
              <a:t>Следует давать ребенку только позитивную информацию о школе. Помните, что ваши оценки с легкостью заимствуются детьми.</a:t>
            </a:r>
            <a:r>
              <a:rPr lang="ru-RU" altLang="ru-RU" sz="1800" smtClean="0"/>
              <a:t> </a:t>
            </a:r>
            <a:r>
              <a:rPr lang="ru-RU" altLang="ru-RU" sz="1800" u="sng" smtClean="0"/>
              <a:t>Ребенок должен видеть, что родители спокойно и уверенно смотрят на его предстоящее поступление в школу.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smtClean="0"/>
              <a:t>Причиной нежелания идти в школу может быть и то, что ребенок “не наигрался”. Но в возрасте 6–7 лет психическое развитие очень пластично, и дети, которые “не наигрались”, придя в класс, скоро начинают испытывать удовольствие от процесса учебы</a:t>
            </a:r>
            <a:r>
              <a:rPr lang="ru-RU" altLang="ru-RU" sz="18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smtClean="0"/>
              <a:t>Вам не обязательно до начала учебного года формировать любовь к школе, поскольку невозможно полюбить то, с чем еще не сталкивался. Достаточно дать понять ребенку</a:t>
            </a:r>
            <a:r>
              <a:rPr lang="ru-RU" altLang="ru-RU" sz="1800" smtClean="0"/>
              <a:t>, что </a:t>
            </a:r>
            <a:r>
              <a:rPr lang="ru-RU" altLang="ru-RU" sz="1800" u="sng" smtClean="0"/>
              <a:t>учеба — это обязанность каждого человека и от того, насколько он будет успешен в учении, зависит отношение к нему многих из окружающих ребенка людей.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825</TotalTime>
  <Words>1980</Words>
  <Application>Microsoft Office PowerPoint</Application>
  <PresentationFormat>Экран (4:3)</PresentationFormat>
  <Paragraphs>195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Wingdings</vt:lpstr>
      <vt:lpstr>Слои</vt:lpstr>
      <vt:lpstr>Родительское собрание для родителей будущих первоклассников</vt:lpstr>
      <vt:lpstr>Психологическая готовность  к обучению в школе включает  в себя:</vt:lpstr>
      <vt:lpstr>Интеллектуальная готовность</vt:lpstr>
      <vt:lpstr>Зрительно – моторная координация</vt:lpstr>
      <vt:lpstr>Моторика, подготовка руки к письму</vt:lpstr>
      <vt:lpstr>Развитие речи (русский язык, подготовка к освоению грамоты) </vt:lpstr>
      <vt:lpstr>Презентация PowerPoint</vt:lpstr>
      <vt:lpstr>Окружающий мир</vt:lpstr>
      <vt:lpstr>Мотивационная готовность</vt:lpstr>
      <vt:lpstr>Завтра ты идешь в школу, давай  сложим в портфель те предметы, которые тебе понадобятся на уроке:</vt:lpstr>
      <vt:lpstr>Волевая готовность</vt:lpstr>
      <vt:lpstr>Коммуникативная готовность</vt:lpstr>
      <vt:lpstr>Индивидуальные особенности</vt:lpstr>
      <vt:lpstr>Как помочь ребенку подготовиться к школе? </vt:lpstr>
      <vt:lpstr>Здоровье школьника</vt:lpstr>
      <vt:lpstr>«Портрет» первоклассника, неготового к школе:</vt:lpstr>
      <vt:lpstr>«Портрет» первоклассника, готового к школе:</vt:lpstr>
      <vt:lpstr>Как помочь дошкольнику?</vt:lpstr>
      <vt:lpstr>     Выбор школы</vt:lpstr>
      <vt:lpstr>Рекомендации РОДИТЕЛЯМ  Как подготовить малыша к школе</vt:lpstr>
      <vt:lpstr>Как подготовить ребёнка к школе.</vt:lpstr>
      <vt:lpstr>Игры на развитие интеллекта и зрительно – пространственного представления </vt:lpstr>
      <vt:lpstr>Презентация PowerPoint</vt:lpstr>
      <vt:lpstr>Презентация PowerPoint</vt:lpstr>
      <vt:lpstr>Готов ли ребенок к школе? Тест для родителей.</vt:lpstr>
      <vt:lpstr>Повышение информированности</vt:lpstr>
      <vt:lpstr>Советуем прочитать…</vt:lpstr>
      <vt:lpstr>Школа будущего первоклассника способствует успешной адаптации ребёнка в начале учебного года</vt:lpstr>
      <vt:lpstr>Спасибо за внимание!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для родителей будущих первоклассников</dc:title>
  <dc:creator>Мама</dc:creator>
  <cp:lastModifiedBy>Учитель</cp:lastModifiedBy>
  <cp:revision>105</cp:revision>
  <dcterms:created xsi:type="dcterms:W3CDTF">2008-06-20T14:05:29Z</dcterms:created>
  <dcterms:modified xsi:type="dcterms:W3CDTF">2017-04-05T05:24:23Z</dcterms:modified>
</cp:coreProperties>
</file>